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 id="2147483816" r:id="rId5"/>
  </p:sldMasterIdLst>
  <p:notesMasterIdLst>
    <p:notesMasterId r:id="rId37"/>
  </p:notesMasterIdLst>
  <p:handoutMasterIdLst>
    <p:handoutMasterId r:id="rId38"/>
  </p:handoutMasterIdLst>
  <p:sldIdLst>
    <p:sldId id="256" r:id="rId6"/>
    <p:sldId id="258" r:id="rId7"/>
    <p:sldId id="505" r:id="rId8"/>
    <p:sldId id="507" r:id="rId9"/>
    <p:sldId id="504" r:id="rId10"/>
    <p:sldId id="510" r:id="rId11"/>
    <p:sldId id="509" r:id="rId12"/>
    <p:sldId id="359" r:id="rId13"/>
    <p:sldId id="508" r:id="rId14"/>
    <p:sldId id="511" r:id="rId15"/>
    <p:sldId id="506" r:id="rId16"/>
    <p:sldId id="389" r:id="rId17"/>
    <p:sldId id="363" r:id="rId18"/>
    <p:sldId id="372" r:id="rId19"/>
    <p:sldId id="386" r:id="rId20"/>
    <p:sldId id="283" r:id="rId21"/>
    <p:sldId id="440" r:id="rId22"/>
    <p:sldId id="284" r:id="rId23"/>
    <p:sldId id="410" r:id="rId24"/>
    <p:sldId id="427" r:id="rId25"/>
    <p:sldId id="429" r:id="rId26"/>
    <p:sldId id="431" r:id="rId27"/>
    <p:sldId id="433" r:id="rId28"/>
    <p:sldId id="436" r:id="rId29"/>
    <p:sldId id="442" r:id="rId30"/>
    <p:sldId id="443" r:id="rId31"/>
    <p:sldId id="444" r:id="rId32"/>
    <p:sldId id="480" r:id="rId33"/>
    <p:sldId id="503" r:id="rId34"/>
    <p:sldId id="393" r:id="rId35"/>
    <p:sldId id="512" r:id="rId36"/>
  </p:sldIdLst>
  <p:sldSz cx="9144000" cy="6858000" type="screen4x3"/>
  <p:notesSz cx="6934200" cy="9232900"/>
  <p:defaultTextStyle>
    <a:defPPr>
      <a:defRPr lang="en-US"/>
    </a:defPPr>
    <a:lvl1pPr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1pPr>
    <a:lvl2pPr marL="4572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2pPr>
    <a:lvl3pPr marL="9144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3pPr>
    <a:lvl4pPr marL="13716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4pPr>
    <a:lvl5pPr marL="18288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63"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63"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63"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6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ace A. Lewis" initials="GAL" lastIdx="6" clrIdx="0"/>
  <p:cmAuthor id="1" name="rk" initials="r" lastIdx="5"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C8C93"/>
    <a:srgbClr val="CC9900"/>
    <a:srgbClr val="CCFFCC"/>
    <a:srgbClr val="0099CC"/>
    <a:srgbClr val="336699"/>
    <a:srgbClr val="FFCC99"/>
    <a:srgbClr val="FF99FF"/>
    <a:srgbClr val="FF6699"/>
    <a:srgbClr val="66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50" autoAdjust="0"/>
    <p:restoredTop sz="85372" autoAdjust="0"/>
  </p:normalViewPr>
  <p:slideViewPr>
    <p:cSldViewPr snapToGrid="0">
      <p:cViewPr varScale="1">
        <p:scale>
          <a:sx n="62" d="100"/>
          <a:sy n="62" d="100"/>
        </p:scale>
        <p:origin x="-1206" y="-84"/>
      </p:cViewPr>
      <p:guideLst>
        <p:guide orient="horz" pos="2161"/>
        <p:guide pos="2881"/>
      </p:guideLst>
    </p:cSldViewPr>
  </p:slideViewPr>
  <p:outlineViewPr>
    <p:cViewPr>
      <p:scale>
        <a:sx n="33" d="100"/>
        <a:sy n="33" d="100"/>
      </p:scale>
      <p:origin x="0" y="17994"/>
    </p:cViewPr>
  </p:outlineViewPr>
  <p:notesTextViewPr>
    <p:cViewPr>
      <p:scale>
        <a:sx n="100" d="100"/>
        <a:sy n="100" d="100"/>
      </p:scale>
      <p:origin x="0" y="0"/>
    </p:cViewPr>
  </p:notesTextViewPr>
  <p:sorterViewPr>
    <p:cViewPr>
      <p:scale>
        <a:sx n="100" d="100"/>
        <a:sy n="100" d="100"/>
      </p:scale>
      <p:origin x="0" y="29946"/>
    </p:cViewPr>
  </p:sorterViewPr>
  <p:notesViewPr>
    <p:cSldViewPr snapToGrid="0">
      <p:cViewPr varScale="1">
        <p:scale>
          <a:sx n="85" d="100"/>
          <a:sy n="85" d="100"/>
        </p:scale>
        <p:origin x="-1836" y="-78"/>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9458" name="Rectangle 2"/>
          <p:cNvSpPr>
            <a:spLocks noGrp="1" noChangeArrowheads="1"/>
          </p:cNvSpPr>
          <p:nvPr>
            <p:ph type="hdr" sz="quarter"/>
          </p:nvPr>
        </p:nvSpPr>
        <p:spPr bwMode="auto">
          <a:xfrm>
            <a:off x="1" y="0"/>
            <a:ext cx="3004610" cy="461013"/>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59" name="Rectangle 3"/>
          <p:cNvSpPr>
            <a:spLocks noGrp="1" noChangeArrowheads="1"/>
          </p:cNvSpPr>
          <p:nvPr>
            <p:ph type="dt" sz="quarter" idx="1"/>
          </p:nvPr>
        </p:nvSpPr>
        <p:spPr bwMode="auto">
          <a:xfrm>
            <a:off x="3928018" y="0"/>
            <a:ext cx="3004610" cy="461013"/>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r">
              <a:spcBef>
                <a:spcPct val="0"/>
              </a:spcBef>
              <a:defRPr sz="1200">
                <a:latin typeface="Arial" charset="0"/>
              </a:defRPr>
            </a:lvl1pPr>
          </a:lstStyle>
          <a:p>
            <a:pPr>
              <a:defRPr/>
            </a:pPr>
            <a:endParaRPr lang="en-US"/>
          </a:p>
        </p:txBody>
      </p:sp>
      <p:sp>
        <p:nvSpPr>
          <p:cNvPr id="1299460" name="Rectangle 4"/>
          <p:cNvSpPr>
            <a:spLocks noGrp="1" noChangeArrowheads="1"/>
          </p:cNvSpPr>
          <p:nvPr>
            <p:ph type="ftr" sz="quarter" idx="2"/>
          </p:nvPr>
        </p:nvSpPr>
        <p:spPr bwMode="auto">
          <a:xfrm>
            <a:off x="1" y="8770308"/>
            <a:ext cx="3004610" cy="461013"/>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61" name="Rectangle 5"/>
          <p:cNvSpPr>
            <a:spLocks noGrp="1" noChangeArrowheads="1"/>
          </p:cNvSpPr>
          <p:nvPr>
            <p:ph type="sldNum" sz="quarter" idx="3"/>
          </p:nvPr>
        </p:nvSpPr>
        <p:spPr bwMode="auto">
          <a:xfrm>
            <a:off x="3928018" y="8770308"/>
            <a:ext cx="3004610" cy="461013"/>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r">
              <a:spcBef>
                <a:spcPct val="0"/>
              </a:spcBef>
              <a:defRPr sz="1200">
                <a:latin typeface="Arial" charset="0"/>
              </a:defRPr>
            </a:lvl1pPr>
          </a:lstStyle>
          <a:p>
            <a:pPr>
              <a:defRPr/>
            </a:pPr>
            <a:fld id="{B5DEBDA9-34FC-4E22-AC38-F9BE98169500}" type="slidenum">
              <a:rPr lang="en-US"/>
              <a:pPr>
                <a:defRPr/>
              </a:pPr>
              <a:t>‹#›</a:t>
            </a:fld>
            <a:endParaRPr lang="en-US"/>
          </a:p>
        </p:txBody>
      </p:sp>
    </p:spTree>
    <p:extLst>
      <p:ext uri="{BB962C8B-B14F-4D97-AF65-F5344CB8AC3E}">
        <p14:creationId xmlns:p14="http://schemas.microsoft.com/office/powerpoint/2010/main" val="36692634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04610" cy="461013"/>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lvl1pPr algn="l" defTabSz="923670">
              <a:spcBef>
                <a:spcPct val="0"/>
              </a:spcBef>
              <a:defRPr sz="1200">
                <a:latin typeface="Arial" charset="0"/>
              </a:defRPr>
            </a:lvl1pPr>
          </a:lstStyle>
          <a:p>
            <a:pPr>
              <a:defRPr/>
            </a:pPr>
            <a:endParaRPr lang="en-US"/>
          </a:p>
        </p:txBody>
      </p:sp>
      <p:sp>
        <p:nvSpPr>
          <p:cNvPr id="18435" name="Rectangle 3"/>
          <p:cNvSpPr>
            <a:spLocks noGrp="1" noChangeArrowheads="1"/>
          </p:cNvSpPr>
          <p:nvPr>
            <p:ph type="dt" idx="1"/>
          </p:nvPr>
        </p:nvSpPr>
        <p:spPr bwMode="auto">
          <a:xfrm>
            <a:off x="3928018" y="0"/>
            <a:ext cx="3004610" cy="461013"/>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lvl1pPr algn="r" defTabSz="923670">
              <a:spcBef>
                <a:spcPct val="0"/>
              </a:spcBef>
              <a:defRPr sz="1200">
                <a:latin typeface="Arial" charset="0"/>
              </a:defRPr>
            </a:lvl1pPr>
          </a:lstStyle>
          <a:p>
            <a:pPr>
              <a:defRPr/>
            </a:pPr>
            <a:endParaRPr lang="en-US"/>
          </a:p>
        </p:txBody>
      </p:sp>
      <p:sp>
        <p:nvSpPr>
          <p:cNvPr id="259076"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3735" y="4385944"/>
            <a:ext cx="5546731" cy="4153858"/>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1" y="8770308"/>
            <a:ext cx="3004610" cy="461013"/>
          </a:xfrm>
          <a:prstGeom prst="rect">
            <a:avLst/>
          </a:prstGeom>
          <a:noFill/>
          <a:ln w="9525">
            <a:noFill/>
            <a:miter lim="800000"/>
            <a:headEnd/>
            <a:tailEnd/>
          </a:ln>
          <a:effectLst/>
        </p:spPr>
        <p:txBody>
          <a:bodyPr vert="horz" wrap="square" lIns="92370" tIns="46186" rIns="92370" bIns="46186" numCol="1" anchor="b" anchorCtr="0" compatLnSpc="1">
            <a:prstTxWarp prst="textNoShape">
              <a:avLst/>
            </a:prstTxWarp>
          </a:bodyPr>
          <a:lstStyle>
            <a:lvl1pPr algn="l" defTabSz="923670">
              <a:spcBef>
                <a:spcPct val="0"/>
              </a:spcBef>
              <a:defRPr sz="1200">
                <a:latin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928018" y="8770308"/>
            <a:ext cx="3004610" cy="461013"/>
          </a:xfrm>
          <a:prstGeom prst="rect">
            <a:avLst/>
          </a:prstGeom>
          <a:noFill/>
          <a:ln w="9525">
            <a:noFill/>
            <a:miter lim="800000"/>
            <a:headEnd/>
            <a:tailEnd/>
          </a:ln>
          <a:effectLst/>
        </p:spPr>
        <p:txBody>
          <a:bodyPr vert="horz" wrap="square" lIns="92370" tIns="46186" rIns="92370" bIns="46186" numCol="1" anchor="b" anchorCtr="0" compatLnSpc="1">
            <a:prstTxWarp prst="textNoShape">
              <a:avLst/>
            </a:prstTxWarp>
          </a:bodyPr>
          <a:lstStyle>
            <a:lvl1pPr algn="r" defTabSz="923670">
              <a:spcBef>
                <a:spcPct val="0"/>
              </a:spcBef>
              <a:defRPr sz="1200">
                <a:latin typeface="Arial" charset="0"/>
              </a:defRPr>
            </a:lvl1pPr>
          </a:lstStyle>
          <a:p>
            <a:pPr>
              <a:defRPr/>
            </a:pPr>
            <a:fld id="{D40143DC-7940-4F48-BA46-9D05CE7AE60D}" type="slidenum">
              <a:rPr lang="en-US"/>
              <a:pPr>
                <a:defRPr/>
              </a:pPr>
              <a:t>‹#›</a:t>
            </a:fld>
            <a:endParaRPr lang="en-US"/>
          </a:p>
        </p:txBody>
      </p:sp>
    </p:spTree>
    <p:extLst>
      <p:ext uri="{BB962C8B-B14F-4D97-AF65-F5344CB8AC3E}">
        <p14:creationId xmlns:p14="http://schemas.microsoft.com/office/powerpoint/2010/main" val="4161449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A9E7F2C8-39CF-4114-B186-2B5A09E50D8B}" type="slidenum">
              <a:rPr lang="en-US" smtClean="0">
                <a:latin typeface="Arial" pitchFamily="34" charset="0"/>
              </a:rPr>
              <a:pPr/>
              <a:t>1</a:t>
            </a:fld>
            <a:endParaRPr lang="en-US" smtClean="0">
              <a:latin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C2F016E-151C-4C34-B95D-541175AAD488}" type="slidenum">
              <a:rPr lang="en-US" smtClean="0">
                <a:ea typeface="ＭＳ Ｐゴシック" charset="-128"/>
              </a:rPr>
              <a:pPr/>
              <a:t>13</a:t>
            </a:fld>
            <a:endParaRPr lang="en-US" smtClean="0">
              <a:ea typeface="ＭＳ Ｐゴシック" charset="-128"/>
            </a:endParaRPr>
          </a:p>
        </p:txBody>
      </p:sp>
      <p:sp>
        <p:nvSpPr>
          <p:cNvPr id="59395" name="Rectangle 2"/>
          <p:cNvSpPr>
            <a:spLocks noGrp="1" noRot="1" noChangeAspect="1" noChangeArrowheads="1" noTextEdit="1"/>
          </p:cNvSpPr>
          <p:nvPr>
            <p:ph type="sldImg"/>
          </p:nvPr>
        </p:nvSpPr>
        <p:spPr>
          <a:xfrm>
            <a:off x="1173163" y="698500"/>
            <a:ext cx="4597400" cy="3448050"/>
          </a:xfrm>
          <a:ln/>
        </p:spPr>
      </p:sp>
      <p:sp>
        <p:nvSpPr>
          <p:cNvPr id="59396" name="Rectangle 3"/>
          <p:cNvSpPr>
            <a:spLocks noGrp="1" noChangeArrowheads="1"/>
          </p:cNvSpPr>
          <p:nvPr>
            <p:ph type="body" idx="1"/>
          </p:nvPr>
        </p:nvSpPr>
        <p:spPr>
          <a:xfrm>
            <a:off x="922454" y="4381354"/>
            <a:ext cx="5089294" cy="4156942"/>
          </a:xfrm>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4BDE9B59-35F2-4C2F-A983-847E3B7EA4BF}" type="slidenum">
              <a:rPr lang="en-US" smtClean="0">
                <a:latin typeface="Arial" pitchFamily="34" charset="0"/>
              </a:rPr>
              <a:pPr/>
              <a:t>16</a:t>
            </a:fld>
            <a:endParaRPr lang="en-US" smtClean="0">
              <a:latin typeface="Arial" pitchFamily="34" charset="0"/>
            </a:endParaRPr>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B4DA9B30-093B-4FCF-B068-D2CFDC9E73FF}" type="slidenum">
              <a:rPr lang="en-US" smtClean="0">
                <a:latin typeface="Arial" pitchFamily="34" charset="0"/>
              </a:rPr>
              <a:pPr/>
              <a:t>18</a:t>
            </a:fld>
            <a:endParaRPr lang="en-US" smtClean="0">
              <a:latin typeface="Arial" pitchFamily="34" charset="0"/>
            </a:endParaRPr>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noFill/>
          <a:ln/>
        </p:spPr>
        <p:txBody>
          <a:bodyPr/>
          <a:lstStyle/>
          <a:p>
            <a:pPr marL="226961" indent="-226961" eaLnBrk="1" hangingPunct="1"/>
            <a:r>
              <a:rPr lang="en-US" dirty="0" smtClean="0">
                <a:latin typeface="Arial" pitchFamily="34" charset="0"/>
              </a:rPr>
              <a:t>This is a list of artifacts that are generated in the during a SMART engagement. </a:t>
            </a:r>
          </a:p>
          <a:p>
            <a:pPr marL="226961" indent="-226961" eaLnBrk="1" hangingPunct="1"/>
            <a:endParaRPr lang="en-US" dirty="0" smtClean="0">
              <a:latin typeface="Arial" pitchFamily="34" charset="0"/>
            </a:endParaRPr>
          </a:p>
          <a:p>
            <a:pPr marL="226961" indent="-226961" eaLnBrk="1" hangingPunct="1"/>
            <a:r>
              <a:rPr lang="en-US" dirty="0" smtClean="0">
                <a:latin typeface="Arial" pitchFamily="34" charset="0"/>
              </a:rPr>
              <a:t>Main point: </a:t>
            </a:r>
          </a:p>
          <a:p>
            <a:pPr marL="226961" indent="-226961" eaLnBrk="1" hangingPunct="1">
              <a:buFontTx/>
              <a:buAutoNum type="arabicPeriod"/>
            </a:pPr>
            <a:r>
              <a:rPr lang="en-US" dirty="0" smtClean="0">
                <a:latin typeface="Arial" pitchFamily="34" charset="0"/>
              </a:rPr>
              <a:t>SMART provides the flexibility to update any of the artifacts which makes it more an iterative process rather than a strictly sequential or waterfall process. </a:t>
            </a:r>
          </a:p>
          <a:p>
            <a:pPr marL="226961" indent="-226961" eaLnBrk="1" hangingPunct="1">
              <a:buFontTx/>
              <a:buAutoNum type="arabicPeriod"/>
            </a:pPr>
            <a:endParaRPr lang="en-US" dirty="0" smtClean="0">
              <a:latin typeface="Arial" pitchFamily="34" charset="0"/>
            </a:endParaRPr>
          </a:p>
          <a:p>
            <a:pPr marL="226961" indent="-226961" eaLnBrk="1" hangingPunct="1"/>
            <a:endParaRPr lang="en-US"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20</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7"/>
          <p:cNvSpPr>
            <a:spLocks noGrp="1" noChangeArrowheads="1"/>
          </p:cNvSpPr>
          <p:nvPr>
            <p:ph type="sldNum" sz="quarter" idx="5"/>
          </p:nvPr>
        </p:nvSpPr>
        <p:spPr>
          <a:noFill/>
        </p:spPr>
        <p:txBody>
          <a:bodyPr/>
          <a:lstStyle/>
          <a:p>
            <a:fld id="{7A75578E-85BF-4DE0-9A37-D7531C336330}" type="slidenum">
              <a:rPr lang="en-US" smtClean="0">
                <a:latin typeface="Arial" pitchFamily="34" charset="0"/>
              </a:rPr>
              <a:pPr/>
              <a:t>21</a:t>
            </a:fld>
            <a:endParaRPr lang="en-US" smtClean="0">
              <a:latin typeface="Arial" pitchFamily="34" charset="0"/>
            </a:endParaRPr>
          </a:p>
        </p:txBody>
      </p:sp>
      <p:sp>
        <p:nvSpPr>
          <p:cNvPr id="429059" name="Rectangle 2"/>
          <p:cNvSpPr>
            <a:spLocks noGrp="1" noRot="1" noChangeAspect="1" noChangeArrowheads="1" noTextEdit="1"/>
          </p:cNvSpPr>
          <p:nvPr>
            <p:ph type="sldImg"/>
          </p:nvPr>
        </p:nvSpPr>
        <p:spPr>
          <a:ln/>
        </p:spPr>
      </p:sp>
      <p:sp>
        <p:nvSpPr>
          <p:cNvPr id="42906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7"/>
          <p:cNvSpPr>
            <a:spLocks noGrp="1" noChangeArrowheads="1"/>
          </p:cNvSpPr>
          <p:nvPr>
            <p:ph type="sldNum" sz="quarter" idx="5"/>
          </p:nvPr>
        </p:nvSpPr>
        <p:spPr>
          <a:noFill/>
        </p:spPr>
        <p:txBody>
          <a:bodyPr/>
          <a:lstStyle/>
          <a:p>
            <a:fld id="{E5014719-5972-4E79-A1C5-8AAE4243830C}" type="slidenum">
              <a:rPr lang="en-US" smtClean="0">
                <a:latin typeface="Arial" pitchFamily="34" charset="0"/>
              </a:rPr>
              <a:pPr/>
              <a:t>22</a:t>
            </a:fld>
            <a:endParaRPr lang="en-US" smtClean="0">
              <a:latin typeface="Arial" pitchFamily="34" charset="0"/>
            </a:endParaRPr>
          </a:p>
        </p:txBody>
      </p:sp>
      <p:sp>
        <p:nvSpPr>
          <p:cNvPr id="431107" name="Rectangle 2"/>
          <p:cNvSpPr>
            <a:spLocks noGrp="1" noRot="1" noChangeAspect="1" noChangeArrowheads="1" noTextEdit="1"/>
          </p:cNvSpPr>
          <p:nvPr>
            <p:ph type="sldImg"/>
          </p:nvPr>
        </p:nvSpPr>
        <p:spPr>
          <a:xfrm>
            <a:off x="1173163" y="698500"/>
            <a:ext cx="4597400" cy="3449638"/>
          </a:xfrm>
          <a:ln/>
        </p:spPr>
      </p:sp>
      <p:sp>
        <p:nvSpPr>
          <p:cNvPr id="431108" name="Rectangle 3"/>
          <p:cNvSpPr>
            <a:spLocks noGrp="1" noChangeArrowheads="1"/>
          </p:cNvSpPr>
          <p:nvPr>
            <p:ph type="body" idx="1"/>
          </p:nvPr>
        </p:nvSpPr>
        <p:spPr>
          <a:xfrm>
            <a:off x="923407" y="4381208"/>
            <a:ext cx="5087387" cy="4157015"/>
          </a:xfrm>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7"/>
          <p:cNvSpPr>
            <a:spLocks noGrp="1" noChangeArrowheads="1"/>
          </p:cNvSpPr>
          <p:nvPr>
            <p:ph type="sldNum" sz="quarter" idx="5"/>
          </p:nvPr>
        </p:nvSpPr>
        <p:spPr>
          <a:noFill/>
        </p:spPr>
        <p:txBody>
          <a:bodyPr/>
          <a:lstStyle/>
          <a:p>
            <a:fld id="{9D7768D4-A2A7-4937-9C38-A4D775E45C5C}" type="slidenum">
              <a:rPr lang="en-US" smtClean="0">
                <a:latin typeface="Arial" pitchFamily="34" charset="0"/>
              </a:rPr>
              <a:pPr/>
              <a:t>23</a:t>
            </a:fld>
            <a:endParaRPr lang="en-US" smtClean="0">
              <a:latin typeface="Arial" pitchFamily="34" charset="0"/>
            </a:endParaRPr>
          </a:p>
        </p:txBody>
      </p:sp>
      <p:sp>
        <p:nvSpPr>
          <p:cNvPr id="434179" name="Rectangle 2"/>
          <p:cNvSpPr>
            <a:spLocks noGrp="1" noRot="1" noChangeAspect="1" noChangeArrowheads="1" noTextEdit="1"/>
          </p:cNvSpPr>
          <p:nvPr>
            <p:ph type="sldImg"/>
          </p:nvPr>
        </p:nvSpPr>
        <p:spPr>
          <a:ln/>
        </p:spPr>
      </p:sp>
      <p:sp>
        <p:nvSpPr>
          <p:cNvPr id="4341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24</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25</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26</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27</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28</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29</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73163" y="698500"/>
            <a:ext cx="4597400" cy="3449638"/>
          </a:xfrm>
          <a:ln/>
        </p:spPr>
      </p:sp>
      <p:sp>
        <p:nvSpPr>
          <p:cNvPr id="428036" name="Rectangle 3"/>
          <p:cNvSpPr>
            <a:spLocks noGrp="1" noChangeArrowheads="1"/>
          </p:cNvSpPr>
          <p:nvPr>
            <p:ph type="body" idx="1"/>
          </p:nvPr>
        </p:nvSpPr>
        <p:spPr>
          <a:xfrm>
            <a:off x="923407" y="4381208"/>
            <a:ext cx="5087387" cy="415701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9F1C5A6E-29EB-4081-9869-1F0796917FDD}" type="slidenum">
              <a:rPr lang="en-US"/>
              <a:pPr/>
              <a:t>3</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30</a:t>
            </a:fld>
            <a:endParaRPr lang="en-US"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smtClean="0"/>
          </a:p>
        </p:txBody>
      </p:sp>
      <p:sp>
        <p:nvSpPr>
          <p:cNvPr id="83972" name="Footer Placeholder 3"/>
          <p:cNvSpPr>
            <a:spLocks noGrp="1"/>
          </p:cNvSpPr>
          <p:nvPr>
            <p:ph type="ftr" sz="quarter" idx="4"/>
          </p:nvPr>
        </p:nvSpPr>
        <p:spPr>
          <a:noFill/>
        </p:spPr>
        <p:txBody>
          <a:bodyPr/>
          <a:lstStyle/>
          <a:p>
            <a:r>
              <a:rPr lang="en-US" smtClean="0">
                <a:ea typeface="ＭＳ Ｐゴシック" charset="-128"/>
              </a:rPr>
              <a:t>© 2006 Carnegie Mellon University</a:t>
            </a:r>
          </a:p>
          <a:p>
            <a:r>
              <a:rPr lang="en-US" smtClean="0">
                <a:ea typeface="ＭＳ Ｐゴシック" charset="-128"/>
              </a:rPr>
              <a:t>  </a:t>
            </a:r>
          </a:p>
        </p:txBody>
      </p:sp>
      <p:sp>
        <p:nvSpPr>
          <p:cNvPr id="83973" name="Header Placeholder 4"/>
          <p:cNvSpPr>
            <a:spLocks noGrp="1"/>
          </p:cNvSpPr>
          <p:nvPr>
            <p:ph type="hdr" sz="quarter"/>
          </p:nvPr>
        </p:nvSpPr>
        <p:spPr>
          <a:noFill/>
        </p:spPr>
        <p:txBody>
          <a:bodyPr/>
          <a:lstStyle/>
          <a:p>
            <a:r>
              <a:rPr lang="en-US" smtClean="0">
                <a:ea typeface="ＭＳ Ｐゴシック" charset="-128"/>
              </a:rPr>
              <a:t>Presentation Title</a:t>
            </a:r>
          </a:p>
        </p:txBody>
      </p:sp>
      <p:sp>
        <p:nvSpPr>
          <p:cNvPr id="83974" name="Date Placeholder 5"/>
          <p:cNvSpPr>
            <a:spLocks noGrp="1"/>
          </p:cNvSpPr>
          <p:nvPr>
            <p:ph type="dt" sz="quarter" idx="1"/>
          </p:nvPr>
        </p:nvSpPr>
        <p:spPr>
          <a:noFill/>
        </p:spPr>
        <p:txBody>
          <a:bodyPr/>
          <a:lstStyle/>
          <a:p>
            <a:fld id="{E81D370E-0664-4BDA-AD79-97E600678A86}" type="datetime1">
              <a:rPr lang="en-US" smtClean="0">
                <a:ea typeface="ＭＳ Ｐゴシック" charset="-128"/>
              </a:rPr>
              <a:pPr/>
              <a:t>2/4/2013</a:t>
            </a:fld>
            <a:endParaRPr lang="en-US" smtClean="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3C4F8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pic>
        <p:nvPicPr>
          <p:cNvPr id="5" name="Picture 10" descr="SEI_CMU_1Line_White"/>
          <p:cNvPicPr>
            <a:picLocks noChangeAspect="1" noChangeArrowheads="1"/>
          </p:cNvPicPr>
          <p:nvPr/>
        </p:nvPicPr>
        <p:blipFill>
          <a:blip r:embed="rId2" cstate="print"/>
          <a:srcRect/>
          <a:stretch>
            <a:fillRect/>
          </a:stretch>
        </p:blipFill>
        <p:spPr bwMode="auto">
          <a:xfrm>
            <a:off x="228600" y="6321425"/>
            <a:ext cx="5657850" cy="350838"/>
          </a:xfrm>
          <a:prstGeom prst="rect">
            <a:avLst/>
          </a:prstGeom>
          <a:noFill/>
          <a:ln w="9525">
            <a:noFill/>
            <a:miter lim="800000"/>
            <a:headEnd/>
            <a:tailEnd/>
          </a:ln>
        </p:spPr>
      </p:pic>
      <p:sp>
        <p:nvSpPr>
          <p:cNvPr id="6" name="Rectangle 7"/>
          <p:cNvSpPr>
            <a:spLocks noChangeArrowheads="1"/>
          </p:cNvSpPr>
          <p:nvPr/>
        </p:nvSpPr>
        <p:spPr bwMode="white">
          <a:xfrm>
            <a:off x="7123704" y="6324264"/>
            <a:ext cx="1665287" cy="379591"/>
          </a:xfrm>
          <a:prstGeom prst="rect">
            <a:avLst/>
          </a:prstGeom>
          <a:noFill/>
          <a:ln w="9525">
            <a:noFill/>
            <a:miter lim="800000"/>
            <a:headEnd/>
            <a:tailEnd/>
          </a:ln>
          <a:effectLst/>
        </p:spPr>
        <p:txBody>
          <a:bodyPr lIns="0" tIns="0">
            <a:spAutoFit/>
          </a:bodyPr>
          <a:lstStyle/>
          <a:p>
            <a:pPr algn="l" eaLnBrk="0" hangingPunct="0">
              <a:lnSpc>
                <a:spcPts val="1300"/>
              </a:lnSpc>
              <a:spcBef>
                <a:spcPct val="0"/>
              </a:spcBef>
              <a:defRPr/>
            </a:pPr>
            <a:r>
              <a:rPr lang="en-US" sz="1050" b="1" dirty="0" smtClean="0">
                <a:solidFill>
                  <a:schemeClr val="bg1"/>
                </a:solidFill>
                <a:latin typeface="Arial" charset="0"/>
              </a:rPr>
              <a:t>SMART-AF Workshop</a:t>
            </a:r>
          </a:p>
          <a:p>
            <a:pPr algn="l" eaLnBrk="0" hangingPunct="0">
              <a:lnSpc>
                <a:spcPts val="1300"/>
              </a:lnSpc>
              <a:spcBef>
                <a:spcPct val="0"/>
              </a:spcBef>
              <a:defRPr/>
            </a:pPr>
            <a:r>
              <a:rPr lang="en-US" sz="700" b="1" dirty="0" smtClean="0">
                <a:solidFill>
                  <a:schemeClr val="bg1"/>
                </a:solidFill>
                <a:latin typeface="Arial" charset="0"/>
              </a:rPr>
              <a:t>© 2010 </a:t>
            </a:r>
            <a:r>
              <a:rPr lang="en-US" sz="700" b="1" dirty="0">
                <a:solidFill>
                  <a:schemeClr val="bg1"/>
                </a:solidFill>
                <a:latin typeface="Arial" charset="0"/>
              </a:rPr>
              <a:t>Carnegie Mellon University</a:t>
            </a:r>
          </a:p>
        </p:txBody>
      </p:sp>
      <p:grpSp>
        <p:nvGrpSpPr>
          <p:cNvPr id="7" name="Group 8"/>
          <p:cNvGrpSpPr>
            <a:grpSpLocks/>
          </p:cNvGrpSpPr>
          <p:nvPr/>
        </p:nvGrpSpPr>
        <p:grpSpPr bwMode="auto">
          <a:xfrm>
            <a:off x="26988" y="23813"/>
            <a:ext cx="4059237" cy="6094412"/>
            <a:chOff x="17" y="15"/>
            <a:chExt cx="2728" cy="3839"/>
          </a:xfrm>
        </p:grpSpPr>
        <p:sp>
          <p:nvSpPr>
            <p:cNvPr id="8" name="Freeform 9"/>
            <p:cNvSpPr>
              <a:spLocks/>
            </p:cNvSpPr>
            <p:nvPr userDrawn="1"/>
          </p:nvSpPr>
          <p:spPr bwMode="auto">
            <a:xfrm>
              <a:off x="17" y="2179"/>
              <a:ext cx="1004"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9" name="Freeform 10"/>
            <p:cNvSpPr>
              <a:spLocks/>
            </p:cNvSpPr>
            <p:nvPr userDrawn="1"/>
          </p:nvSpPr>
          <p:spPr bwMode="auto">
            <a:xfrm>
              <a:off x="17" y="1011"/>
              <a:ext cx="409"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0" name="Freeform 11"/>
            <p:cNvSpPr>
              <a:spLocks/>
            </p:cNvSpPr>
            <p:nvPr userDrawn="1"/>
          </p:nvSpPr>
          <p:spPr bwMode="auto">
            <a:xfrm>
              <a:off x="17" y="2775"/>
              <a:ext cx="418"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1" name="Freeform 12"/>
            <p:cNvSpPr>
              <a:spLocks/>
            </p:cNvSpPr>
            <p:nvPr userDrawn="1"/>
          </p:nvSpPr>
          <p:spPr bwMode="auto">
            <a:xfrm>
              <a:off x="17" y="1591"/>
              <a:ext cx="1004"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2" name="Freeform 13"/>
            <p:cNvSpPr>
              <a:spLocks/>
            </p:cNvSpPr>
            <p:nvPr userDrawn="1"/>
          </p:nvSpPr>
          <p:spPr bwMode="auto">
            <a:xfrm>
              <a:off x="17" y="1216"/>
              <a:ext cx="2266" cy="285"/>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3" name="Freeform 14"/>
            <p:cNvSpPr>
              <a:spLocks/>
            </p:cNvSpPr>
            <p:nvPr userDrawn="1"/>
          </p:nvSpPr>
          <p:spPr bwMode="auto">
            <a:xfrm>
              <a:off x="17" y="2383"/>
              <a:ext cx="2275" cy="285"/>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4" name="Freeform 15"/>
            <p:cNvSpPr>
              <a:spLocks/>
            </p:cNvSpPr>
            <p:nvPr userDrawn="1"/>
          </p:nvSpPr>
          <p:spPr bwMode="auto">
            <a:xfrm>
              <a:off x="17" y="1796"/>
              <a:ext cx="2728"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5" name="Freeform 16"/>
            <p:cNvSpPr>
              <a:spLocks/>
            </p:cNvSpPr>
            <p:nvPr userDrawn="1"/>
          </p:nvSpPr>
          <p:spPr bwMode="auto">
            <a:xfrm>
              <a:off x="17" y="2979"/>
              <a:ext cx="1671" cy="285"/>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6" name="Freeform 17"/>
            <p:cNvSpPr>
              <a:spLocks/>
            </p:cNvSpPr>
            <p:nvPr userDrawn="1"/>
          </p:nvSpPr>
          <p:spPr bwMode="auto">
            <a:xfrm>
              <a:off x="17" y="3570"/>
              <a:ext cx="1066" cy="284"/>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7" name="Freeform 18"/>
            <p:cNvSpPr>
              <a:spLocks/>
            </p:cNvSpPr>
            <p:nvPr userDrawn="1"/>
          </p:nvSpPr>
          <p:spPr bwMode="auto">
            <a:xfrm>
              <a:off x="17" y="15"/>
              <a:ext cx="1084" cy="285"/>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8" name="Freeform 19"/>
            <p:cNvSpPr>
              <a:spLocks/>
            </p:cNvSpPr>
            <p:nvPr userDrawn="1"/>
          </p:nvSpPr>
          <p:spPr bwMode="auto">
            <a:xfrm>
              <a:off x="17" y="611"/>
              <a:ext cx="1680" cy="285"/>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grpSp>
      <p:sp>
        <p:nvSpPr>
          <p:cNvPr id="871429" name="Rectangle 5"/>
          <p:cNvSpPr>
            <a:spLocks noGrp="1" noChangeArrowheads="1"/>
          </p:cNvSpPr>
          <p:nvPr>
            <p:ph type="ctrTitle"/>
          </p:nvPr>
        </p:nvSpPr>
        <p:spPr bwMode="white">
          <a:xfrm>
            <a:off x="4267200" y="2293938"/>
            <a:ext cx="4267200" cy="1143000"/>
          </a:xfrm>
        </p:spPr>
        <p:txBody>
          <a:bodyPr lIns="91440" tIns="45720" rIns="91440" bIns="45720"/>
          <a:lstStyle>
            <a:lvl1pPr>
              <a:lnSpc>
                <a:spcPct val="100000"/>
              </a:lnSpc>
              <a:defRPr sz="2200">
                <a:solidFill>
                  <a:schemeClr val="bg1"/>
                </a:solidFill>
              </a:defRPr>
            </a:lvl1pPr>
          </a:lstStyle>
          <a:p>
            <a:r>
              <a:rPr lang="en-US" smtClean="0"/>
              <a:t>Click to edit Master title style</a:t>
            </a:r>
            <a:endParaRPr lang="en-US"/>
          </a:p>
        </p:txBody>
      </p:sp>
      <p:sp>
        <p:nvSpPr>
          <p:cNvPr id="871430" name="Rectangle 6"/>
          <p:cNvSpPr>
            <a:spLocks noGrp="1" noChangeArrowheads="1"/>
          </p:cNvSpPr>
          <p:nvPr>
            <p:ph type="subTitle" idx="1"/>
          </p:nvPr>
        </p:nvSpPr>
        <p:spPr bwMode="white">
          <a:xfrm>
            <a:off x="4267200" y="3894138"/>
            <a:ext cx="4267200" cy="1752600"/>
          </a:xfrm>
        </p:spPr>
        <p:txBody>
          <a:bodyPr lIns="91440" tIns="45720" rIns="91440" bIns="45720"/>
          <a:lstStyle>
            <a:lvl1pPr>
              <a:spcAft>
                <a:spcPct val="0"/>
              </a:spcAft>
              <a:defRPr sz="1800">
                <a:solidFill>
                  <a:schemeClr val="bg1"/>
                </a:solidFill>
              </a:defRPr>
            </a:lvl1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5125" y="304800"/>
            <a:ext cx="2124075" cy="5502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304800"/>
            <a:ext cx="6224587" cy="5502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5600" y="1371600"/>
            <a:ext cx="8407400" cy="4435475"/>
          </a:xfrm>
        </p:spPr>
        <p:txBody>
          <a:bodyPr/>
          <a:lstStyle/>
          <a:p>
            <a:pPr lvl="0"/>
            <a:r>
              <a:rPr lang="en-US" noProof="0" smtClean="0"/>
              <a:t>Click icon to add table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56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55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55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9D6710-8047-4B96-9B2C-1452D6A678B2}" type="datetimeFigureOut">
              <a:rPr lang="en-US" smtClean="0"/>
              <a:pPr/>
              <a:t>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dt" sz="half" idx="10"/>
          </p:nvPr>
        </p:nvSpPr>
        <p:spPr>
          <a:xfrm>
            <a:off x="32640" y="5856504"/>
            <a:ext cx="1905000" cy="275355"/>
          </a:xfrm>
          <a:ln/>
        </p:spPr>
        <p:txBody>
          <a:bodyPr/>
          <a:lstStyle>
            <a:lvl1pPr>
              <a:defRPr/>
            </a:lvl1pPr>
          </a:lstStyle>
          <a:p>
            <a:pPr>
              <a:defRPr/>
            </a:pPr>
            <a:fld id="{1D79193F-6084-4C21-9ECA-1423843FE68F}" type="datetime1">
              <a:rPr lang="en-US" smtClean="0"/>
              <a:pPr>
                <a:defRPr/>
              </a:pPr>
              <a:t>2/4/2013</a:t>
            </a:fld>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9D6710-8047-4B96-9B2C-1452D6A678B2}" type="datetimeFigureOut">
              <a:rPr lang="en-US" smtClean="0"/>
              <a:pPr/>
              <a:t>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D6710-8047-4B96-9B2C-1452D6A678B2}" type="datetimeFigureOut">
              <a:rPr lang="en-US" smtClean="0"/>
              <a:pPr/>
              <a:t>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870402"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1400">
                <a:latin typeface="Times" pitchFamily="18" charset="0"/>
              </a:defRPr>
            </a:lvl1pPr>
          </a:lstStyle>
          <a:p>
            <a:pPr>
              <a:defRPr/>
            </a:pPr>
            <a:fld id="{9E1B8644-C860-4309-8089-79F454DB4D3F}" type="datetime1">
              <a:rPr lang="en-US" smtClean="0"/>
              <a:pPr>
                <a:defRPr/>
              </a:pPr>
              <a:t>2/4/2013</a:t>
            </a:fld>
            <a:endParaRPr lang="en-US"/>
          </a:p>
        </p:txBody>
      </p:sp>
      <p:sp>
        <p:nvSpPr>
          <p:cNvPr id="870403"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sp>
        <p:nvSpPr>
          <p:cNvPr id="7172" name="Rectangle 4"/>
          <p:cNvSpPr>
            <a:spLocks noGrp="1" noChangeArrowheads="1"/>
          </p:cNvSpPr>
          <p:nvPr>
            <p:ph type="body" idx="1"/>
          </p:nvPr>
        </p:nvSpPr>
        <p:spPr bwMode="gray">
          <a:xfrm>
            <a:off x="355600" y="1371600"/>
            <a:ext cx="8407400" cy="4435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3" name="Rectangle 5"/>
          <p:cNvSpPr>
            <a:spLocks noGrp="1" noChangeArrowheads="1"/>
          </p:cNvSpPr>
          <p:nvPr>
            <p:ph type="title"/>
          </p:nvPr>
        </p:nvSpPr>
        <p:spPr bwMode="auto">
          <a:xfrm>
            <a:off x="338138" y="304800"/>
            <a:ext cx="8501062" cy="38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870406" name="Rectangle 6"/>
          <p:cNvSpPr>
            <a:spLocks noChangeArrowheads="1"/>
          </p:cNvSpPr>
          <p:nvPr/>
        </p:nvSpPr>
        <p:spPr bwMode="ltGray">
          <a:xfrm>
            <a:off x="8153400" y="6405563"/>
            <a:ext cx="838200" cy="376237"/>
          </a:xfrm>
          <a:prstGeom prst="rect">
            <a:avLst/>
          </a:prstGeom>
          <a:noFill/>
          <a:ln w="9525">
            <a:noFill/>
            <a:miter lim="800000"/>
            <a:headEnd/>
            <a:tailEnd/>
          </a:ln>
          <a:effectLst/>
        </p:spPr>
        <p:txBody>
          <a:bodyPr lIns="0" tIns="0">
            <a:spAutoFit/>
          </a:bodyPr>
          <a:lstStyle/>
          <a:p>
            <a:pPr algn="r" eaLnBrk="0" hangingPunct="0">
              <a:lnSpc>
                <a:spcPts val="1300"/>
              </a:lnSpc>
              <a:spcBef>
                <a:spcPct val="0"/>
              </a:spcBef>
              <a:defRPr/>
            </a:pPr>
            <a:fld id="{BE45194D-331A-4C04-BC5F-945CF13A9E23}" type="slidenum">
              <a:rPr lang="en-US" sz="800" b="1">
                <a:solidFill>
                  <a:schemeClr val="bg1"/>
                </a:solidFill>
                <a:latin typeface="Arial" charset="0"/>
              </a:rPr>
              <a:pPr algn="r" eaLnBrk="0" hangingPunct="0">
                <a:lnSpc>
                  <a:spcPts val="1300"/>
                </a:lnSpc>
                <a:spcBef>
                  <a:spcPct val="0"/>
                </a:spcBef>
                <a:defRPr/>
              </a:pPr>
              <a:t>‹#›</a:t>
            </a:fld>
            <a:r>
              <a:rPr lang="en-US" sz="800" b="1">
                <a:solidFill>
                  <a:schemeClr val="bg1"/>
                </a:solidFill>
                <a:latin typeface="Arial" charset="0"/>
              </a:rPr>
              <a:t/>
            </a:r>
            <a:br>
              <a:rPr lang="en-US" sz="800" b="1">
                <a:solidFill>
                  <a:schemeClr val="bg1"/>
                </a:solidFill>
                <a:latin typeface="Arial" charset="0"/>
              </a:rPr>
            </a:br>
            <a:endParaRPr lang="en-US" sz="800" b="1">
              <a:solidFill>
                <a:schemeClr val="bg1"/>
              </a:solidFill>
              <a:latin typeface="Arial" charset="0"/>
            </a:endParaRPr>
          </a:p>
        </p:txBody>
      </p:sp>
      <p:sp>
        <p:nvSpPr>
          <p:cNvPr id="870407" name="Line 7"/>
          <p:cNvSpPr>
            <a:spLocks noChangeShapeType="1"/>
          </p:cNvSpPr>
          <p:nvPr/>
        </p:nvSpPr>
        <p:spPr bwMode="auto">
          <a:xfrm>
            <a:off x="300038" y="1143000"/>
            <a:ext cx="8501062" cy="1588"/>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pic>
        <p:nvPicPr>
          <p:cNvPr id="7176" name="Picture 8" descr="SEI_CMU_1Line_White"/>
          <p:cNvPicPr>
            <a:picLocks noChangeAspect="1" noChangeArrowheads="1"/>
          </p:cNvPicPr>
          <p:nvPr/>
        </p:nvPicPr>
        <p:blipFill>
          <a:blip r:embed="rId16" cstate="print"/>
          <a:srcRect/>
          <a:stretch>
            <a:fillRect/>
          </a:stretch>
        </p:blipFill>
        <p:spPr bwMode="white">
          <a:xfrm>
            <a:off x="228600" y="6321425"/>
            <a:ext cx="5657850" cy="350838"/>
          </a:xfrm>
          <a:prstGeom prst="rect">
            <a:avLst/>
          </a:prstGeom>
          <a:noFill/>
          <a:ln w="9525">
            <a:noFill/>
            <a:miter lim="800000"/>
            <a:headEnd/>
            <a:tailEnd/>
          </a:ln>
        </p:spPr>
      </p:pic>
      <p:sp>
        <p:nvSpPr>
          <p:cNvPr id="870409" name="Rectangle 9"/>
          <p:cNvSpPr>
            <a:spLocks noChangeArrowheads="1"/>
          </p:cNvSpPr>
          <p:nvPr/>
        </p:nvSpPr>
        <p:spPr bwMode="ltGray">
          <a:xfrm>
            <a:off x="6254750" y="6234600"/>
            <a:ext cx="2355850" cy="561692"/>
          </a:xfrm>
          <a:prstGeom prst="rect">
            <a:avLst/>
          </a:prstGeom>
          <a:noFill/>
          <a:ln w="9525">
            <a:noFill/>
            <a:miter lim="800000"/>
            <a:headEnd/>
            <a:tailEnd/>
          </a:ln>
          <a:effectLst/>
        </p:spPr>
        <p:txBody>
          <a:bodyPr lIns="45720" rIns="45720" anchor="ctr">
            <a:spAutoFit/>
          </a:bodyPr>
          <a:lstStyle/>
          <a:p>
            <a:pPr algn="l" eaLnBrk="0" hangingPunct="0">
              <a:spcBef>
                <a:spcPct val="0"/>
              </a:spcBef>
              <a:defRPr/>
            </a:pPr>
            <a:endParaRPr lang="en-US" sz="900" b="1" baseline="0" dirty="0" smtClean="0">
              <a:solidFill>
                <a:schemeClr val="bg1"/>
              </a:solidFill>
              <a:latin typeface="Arial" charset="0"/>
            </a:endParaRPr>
          </a:p>
          <a:p>
            <a:pPr algn="l" eaLnBrk="0" hangingPunct="0">
              <a:spcBef>
                <a:spcPct val="0"/>
              </a:spcBef>
              <a:defRPr/>
            </a:pPr>
            <a:r>
              <a:rPr lang="en-US" sz="1100" b="1" baseline="0" dirty="0" smtClean="0">
                <a:solidFill>
                  <a:schemeClr val="bg1"/>
                </a:solidFill>
                <a:latin typeface="Arial" charset="0"/>
              </a:rPr>
              <a:t>SMART-AF Workshop</a:t>
            </a:r>
            <a:endParaRPr lang="en-US" sz="1100" b="1" dirty="0" smtClean="0">
              <a:solidFill>
                <a:schemeClr val="bg1"/>
              </a:solidFill>
              <a:latin typeface="Arial" charset="0"/>
            </a:endParaRPr>
          </a:p>
          <a:p>
            <a:pPr algn="l" eaLnBrk="0" hangingPunct="0">
              <a:lnSpc>
                <a:spcPct val="150000"/>
              </a:lnSpc>
              <a:spcBef>
                <a:spcPct val="0"/>
              </a:spcBef>
              <a:defRPr/>
            </a:pPr>
            <a:r>
              <a:rPr lang="en-US" sz="700" b="1" dirty="0" smtClean="0">
                <a:solidFill>
                  <a:schemeClr val="bg1"/>
                </a:solidFill>
                <a:latin typeface="Arial" charset="0"/>
              </a:rPr>
              <a:t>© 2010 Carnegie Mellon University</a:t>
            </a:r>
            <a:endParaRPr lang="en-US" sz="700" dirty="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815"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Lst>
  <p:transition/>
  <p:hf sldNum="0" hdr="0" ftr="0"/>
  <p:txStyles>
    <p:titleStyle>
      <a:lvl1pPr algn="l" rtl="0" eaLnBrk="1" fontAlgn="base" hangingPunct="1">
        <a:lnSpc>
          <a:spcPct val="90000"/>
        </a:lnSpc>
        <a:spcBef>
          <a:spcPct val="0"/>
        </a:spcBef>
        <a:spcAft>
          <a:spcPct val="0"/>
        </a:spcAft>
        <a:defRPr sz="2800" b="1">
          <a:solidFill>
            <a:schemeClr val="tx1"/>
          </a:solidFill>
          <a:latin typeface="+mj-lt"/>
          <a:ea typeface="+mj-ea"/>
          <a:cs typeface="+mj-cs"/>
        </a:defRPr>
      </a:lvl1pPr>
      <a:lvl2pPr algn="l" rtl="0" eaLnBrk="1" fontAlgn="base" hangingPunct="1">
        <a:lnSpc>
          <a:spcPct val="90000"/>
        </a:lnSpc>
        <a:spcBef>
          <a:spcPct val="0"/>
        </a:spcBef>
        <a:spcAft>
          <a:spcPct val="0"/>
        </a:spcAft>
        <a:defRPr sz="2800" b="1">
          <a:solidFill>
            <a:schemeClr val="tx1"/>
          </a:solidFill>
          <a:latin typeface="Arial" charset="0"/>
        </a:defRPr>
      </a:lvl2pPr>
      <a:lvl3pPr algn="l" rtl="0" eaLnBrk="1" fontAlgn="base" hangingPunct="1">
        <a:lnSpc>
          <a:spcPct val="90000"/>
        </a:lnSpc>
        <a:spcBef>
          <a:spcPct val="0"/>
        </a:spcBef>
        <a:spcAft>
          <a:spcPct val="0"/>
        </a:spcAft>
        <a:defRPr sz="2800" b="1">
          <a:solidFill>
            <a:schemeClr val="tx1"/>
          </a:solidFill>
          <a:latin typeface="Arial" charset="0"/>
        </a:defRPr>
      </a:lvl3pPr>
      <a:lvl4pPr algn="l" rtl="0" eaLnBrk="1" fontAlgn="base" hangingPunct="1">
        <a:lnSpc>
          <a:spcPct val="90000"/>
        </a:lnSpc>
        <a:spcBef>
          <a:spcPct val="0"/>
        </a:spcBef>
        <a:spcAft>
          <a:spcPct val="0"/>
        </a:spcAft>
        <a:defRPr sz="2800" b="1">
          <a:solidFill>
            <a:schemeClr val="tx1"/>
          </a:solidFill>
          <a:latin typeface="Arial" charset="0"/>
        </a:defRPr>
      </a:lvl4pPr>
      <a:lvl5pPr algn="l" rtl="0" eaLnBrk="1" fontAlgn="base" hangingPunct="1">
        <a:lnSpc>
          <a:spcPct val="90000"/>
        </a:lnSpc>
        <a:spcBef>
          <a:spcPct val="0"/>
        </a:spcBef>
        <a:spcAft>
          <a:spcPct val="0"/>
        </a:spcAft>
        <a:defRPr sz="2800" b="1">
          <a:solidFill>
            <a:schemeClr val="tx1"/>
          </a:solidFill>
          <a:latin typeface="Arial" charset="0"/>
        </a:defRPr>
      </a:lvl5pPr>
      <a:lvl6pPr marL="457200" algn="l" rtl="0" eaLnBrk="1" fontAlgn="base" hangingPunct="1">
        <a:lnSpc>
          <a:spcPct val="90000"/>
        </a:lnSpc>
        <a:spcBef>
          <a:spcPct val="0"/>
        </a:spcBef>
        <a:spcAft>
          <a:spcPct val="0"/>
        </a:spcAft>
        <a:defRPr sz="2800" b="1">
          <a:solidFill>
            <a:schemeClr val="tx1"/>
          </a:solidFill>
          <a:latin typeface="Arial" charset="0"/>
        </a:defRPr>
      </a:lvl6pPr>
      <a:lvl7pPr marL="914400" algn="l" rtl="0" eaLnBrk="1" fontAlgn="base" hangingPunct="1">
        <a:lnSpc>
          <a:spcPct val="90000"/>
        </a:lnSpc>
        <a:spcBef>
          <a:spcPct val="0"/>
        </a:spcBef>
        <a:spcAft>
          <a:spcPct val="0"/>
        </a:spcAft>
        <a:defRPr sz="2800" b="1">
          <a:solidFill>
            <a:schemeClr val="tx1"/>
          </a:solidFill>
          <a:latin typeface="Arial" charset="0"/>
        </a:defRPr>
      </a:lvl7pPr>
      <a:lvl8pPr marL="1371600" algn="l" rtl="0" eaLnBrk="1" fontAlgn="base" hangingPunct="1">
        <a:lnSpc>
          <a:spcPct val="90000"/>
        </a:lnSpc>
        <a:spcBef>
          <a:spcPct val="0"/>
        </a:spcBef>
        <a:spcAft>
          <a:spcPct val="0"/>
        </a:spcAft>
        <a:defRPr sz="2800" b="1">
          <a:solidFill>
            <a:schemeClr val="tx1"/>
          </a:solidFill>
          <a:latin typeface="Arial" charset="0"/>
        </a:defRPr>
      </a:lvl8pPr>
      <a:lvl9pPr marL="1828800" algn="l" rtl="0" eaLnBrk="1" fontAlgn="base" hangingPunct="1">
        <a:lnSpc>
          <a:spcPct val="90000"/>
        </a:lnSpc>
        <a:spcBef>
          <a:spcPct val="0"/>
        </a:spcBef>
        <a:spcAft>
          <a:spcPct val="0"/>
        </a:spcAft>
        <a:defRPr sz="2800" b="1">
          <a:solidFill>
            <a:schemeClr val="tx1"/>
          </a:solidFill>
          <a:latin typeface="Arial" charset="0"/>
        </a:defRPr>
      </a:lvl9pPr>
    </p:titleStyle>
    <p:bodyStyle>
      <a:lvl1pPr marL="342900" indent="-342900" algn="l" rtl="0" eaLnBrk="1" fontAlgn="base" hangingPunct="1">
        <a:spcBef>
          <a:spcPct val="0"/>
        </a:spcBef>
        <a:spcAft>
          <a:spcPct val="50000"/>
        </a:spcAft>
        <a:buSzPct val="70000"/>
        <a:buNone/>
        <a:defRPr sz="2000">
          <a:solidFill>
            <a:schemeClr val="tx1"/>
          </a:solidFill>
          <a:latin typeface="+mn-lt"/>
          <a:ea typeface="+mn-ea"/>
          <a:cs typeface="+mn-cs"/>
        </a:defRPr>
      </a:lvl1pPr>
      <a:lvl2pPr marL="742950" indent="-285750" algn="l" rtl="0" eaLnBrk="1" fontAlgn="base" hangingPunct="1">
        <a:spcBef>
          <a:spcPct val="0"/>
        </a:spcBef>
        <a:spcAft>
          <a:spcPct val="50000"/>
        </a:spcAft>
        <a:buSzPct val="90000"/>
        <a:buFont typeface="Times" pitchFamily="18" charset="0"/>
        <a:buChar char="•"/>
        <a:defRPr sz="1800">
          <a:solidFill>
            <a:srgbClr val="3F5367"/>
          </a:solidFill>
          <a:latin typeface="+mn-lt"/>
        </a:defRPr>
      </a:lvl2pPr>
      <a:lvl3pPr marL="1143000" indent="-228600" algn="l" rtl="0" eaLnBrk="1" fontAlgn="base" hangingPunct="1">
        <a:spcBef>
          <a:spcPct val="0"/>
        </a:spcBef>
        <a:spcAft>
          <a:spcPct val="50000"/>
        </a:spcAft>
        <a:buSzPct val="70000"/>
        <a:buFont typeface="Times" pitchFamily="18" charset="0"/>
        <a:buChar char="—"/>
        <a:defRPr sz="1800">
          <a:solidFill>
            <a:srgbClr val="3F5367"/>
          </a:solidFill>
          <a:latin typeface="+mn-lt"/>
        </a:defRPr>
      </a:lvl3pPr>
      <a:lvl4pPr marL="1600200" indent="-228600" algn="l" rtl="0" eaLnBrk="1" fontAlgn="base" hangingPunct="1">
        <a:spcBef>
          <a:spcPct val="0"/>
        </a:spcBef>
        <a:spcAft>
          <a:spcPct val="50000"/>
        </a:spcAft>
        <a:buSzPct val="70000"/>
        <a:buChar char="o"/>
        <a:defRPr sz="1800">
          <a:solidFill>
            <a:srgbClr val="727272"/>
          </a:solidFill>
          <a:latin typeface="+mn-lt"/>
        </a:defRPr>
      </a:lvl4pPr>
      <a:lvl5pPr marL="2057400" indent="-228600" algn="l" rtl="0" eaLnBrk="1" fontAlgn="base" hangingPunct="1">
        <a:spcBef>
          <a:spcPct val="0"/>
        </a:spcBef>
        <a:spcAft>
          <a:spcPct val="50000"/>
        </a:spcAft>
        <a:buSzPct val="70000"/>
        <a:buFont typeface="Times" pitchFamily="18" charset="0"/>
        <a:buChar char="–"/>
        <a:defRPr sz="1800">
          <a:solidFill>
            <a:srgbClr val="727272"/>
          </a:solidFill>
          <a:latin typeface="+mn-lt"/>
        </a:defRPr>
      </a:lvl5pPr>
      <a:lvl6pPr marL="25146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6pPr>
      <a:lvl7pPr marL="29718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7pPr>
      <a:lvl8pPr marL="34290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8pPr>
      <a:lvl9pPr marL="38862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9D6710-8047-4B96-9B2C-1452D6A678B2}" type="datetimeFigureOut">
              <a:rPr lang="en-US" smtClean="0"/>
              <a:pPr/>
              <a:t>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6930AE-9C46-4540-B299-0E4402D610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5.wmf"/><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114800" y="2293938"/>
            <a:ext cx="5029200" cy="769441"/>
          </a:xfrm>
        </p:spPr>
        <p:txBody>
          <a:bodyPr/>
          <a:lstStyle/>
          <a:p>
            <a:pPr eaLnBrk="1" hangingPunct="1"/>
            <a:r>
              <a:rPr lang="en-US" dirty="0" smtClean="0"/>
              <a:t>SMART-AF Workshop</a:t>
            </a:r>
            <a:br>
              <a:rPr lang="en-US" dirty="0" smtClean="0"/>
            </a:br>
            <a:r>
              <a:rPr lang="en-US" dirty="0" smtClean="0"/>
              <a:t>&lt;Organization&gt;</a:t>
            </a:r>
          </a:p>
        </p:txBody>
      </p:sp>
      <p:sp>
        <p:nvSpPr>
          <p:cNvPr id="9219" name="Rectangle 5"/>
          <p:cNvSpPr>
            <a:spLocks noGrp="1" noChangeArrowheads="1"/>
          </p:cNvSpPr>
          <p:nvPr>
            <p:ph type="subTitle" idx="1"/>
          </p:nvPr>
        </p:nvSpPr>
        <p:spPr>
          <a:xfrm>
            <a:off x="4267200" y="4277532"/>
            <a:ext cx="4267200" cy="1369206"/>
          </a:xfrm>
        </p:spPr>
        <p:txBody>
          <a:bodyPr/>
          <a:lstStyle/>
          <a:p>
            <a:pPr marL="0" indent="0"/>
            <a:r>
              <a:rPr lang="en-US" dirty="0" smtClean="0"/>
              <a:t>[SMART Team Member 1 (e-mail)]</a:t>
            </a:r>
          </a:p>
          <a:p>
            <a:pPr marL="0" indent="0"/>
            <a:r>
              <a:rPr lang="en-US" dirty="0" smtClean="0"/>
              <a:t>[SMART Team Member 2 (e-mail)]</a:t>
            </a:r>
          </a:p>
          <a:p>
            <a:pPr marL="0" indent="0"/>
            <a:r>
              <a:rPr lang="en-US" dirty="0" smtClean="0"/>
              <a:t>[SMART Team Member 3 (e-mail)]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sz="2400" dirty="0" smtClean="0"/>
              <a:t>The SMART Family</a:t>
            </a:r>
          </a:p>
          <a:p>
            <a:r>
              <a:rPr lang="en-US" sz="2400" b="1" dirty="0" smtClean="0">
                <a:solidFill>
                  <a:schemeClr val="tx2"/>
                </a:solidFill>
              </a:rPr>
              <a:t>Overview of SMART-AF</a:t>
            </a:r>
          </a:p>
          <a:p>
            <a:r>
              <a:rPr lang="en-US" sz="2400" dirty="0" smtClean="0"/>
              <a:t>Detailed Description of SMART-AF</a:t>
            </a:r>
          </a:p>
          <a:p>
            <a:endParaRPr lang="en-US" dirty="0" smtClean="0"/>
          </a:p>
          <a:p>
            <a:pPr lvl="1"/>
            <a:endParaRPr lang="en-US" dirty="0" smtClean="0"/>
          </a:p>
          <a:p>
            <a:endParaRPr lang="en-US" dirty="0" smtClean="0"/>
          </a:p>
          <a:p>
            <a:endParaRPr lang="en-US" dirty="0"/>
          </a:p>
        </p:txBody>
      </p:sp>
      <p:sp>
        <p:nvSpPr>
          <p:cNvPr id="6" name="Down Arrow 5"/>
          <p:cNvSpPr/>
          <p:nvPr/>
        </p:nvSpPr>
        <p:spPr bwMode="auto">
          <a:xfrm rot="5400000">
            <a:off x="3920490" y="1794510"/>
            <a:ext cx="426720" cy="571500"/>
          </a:xfrm>
          <a:prstGeom prst="downArrow">
            <a:avLst/>
          </a:prstGeom>
          <a:gradFill rotWithShape="1">
            <a:gsLst>
              <a:gs pos="0">
                <a:schemeClr val="tx2">
                  <a:lumMod val="20000"/>
                  <a:lumOff val="80000"/>
                </a:schemeClr>
              </a:gs>
              <a:gs pos="100000">
                <a:schemeClr val="bg1"/>
              </a:gs>
            </a:gsLst>
            <a:lin ang="5400000" scaled="1"/>
          </a:gra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a typeface="ＭＳ Ｐゴシック" pitchFamily="-63" charset="-12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SMART-AF: SMART Adoption Feasibility</a:t>
            </a:r>
            <a:endParaRPr lang="en-US" dirty="0"/>
          </a:p>
        </p:txBody>
      </p:sp>
      <p:sp>
        <p:nvSpPr>
          <p:cNvPr id="3" name="TextBox 2"/>
          <p:cNvSpPr txBox="1"/>
          <p:nvPr/>
        </p:nvSpPr>
        <p:spPr>
          <a:xfrm>
            <a:off x="333487" y="1290918"/>
            <a:ext cx="8487784" cy="4575612"/>
          </a:xfrm>
          <a:prstGeom prst="rect">
            <a:avLst/>
          </a:prstGeom>
          <a:noFill/>
        </p:spPr>
        <p:txBody>
          <a:bodyPr wrap="square" rtlCol="0">
            <a:spAutoFit/>
          </a:bodyPr>
          <a:lstStyle/>
          <a:p>
            <a:pPr algn="l">
              <a:spcBef>
                <a:spcPct val="0"/>
              </a:spcBef>
              <a:spcAft>
                <a:spcPts val="400"/>
              </a:spcAft>
            </a:pPr>
            <a:r>
              <a:rPr lang="en-US" dirty="0" smtClean="0"/>
              <a:t>SMART-AF helps an organization establish the feasibility of SOA adoption and creates a high-level strategy if it is feasible</a:t>
            </a:r>
          </a:p>
          <a:p>
            <a:pPr algn="l"/>
            <a:r>
              <a:rPr lang="en-US" dirty="0" smtClean="0"/>
              <a:t>The end goal for SMART-AF is a recommendation on the feasibility of an organization to adopt SOA as an IT strategy and foundational technology, and the elements of a SOA strategy if it is feasible. </a:t>
            </a:r>
          </a:p>
          <a:p>
            <a:pPr algn="l"/>
            <a:r>
              <a:rPr lang="en-US" dirty="0" smtClean="0"/>
              <a:t>SMART-AF analyzes the feasibility of SOA adoption by answering these questions:</a:t>
            </a:r>
          </a:p>
          <a:p>
            <a:pPr lvl="1" indent="-166688" algn="l">
              <a:spcBef>
                <a:spcPct val="0"/>
              </a:spcBef>
              <a:spcAft>
                <a:spcPts val="0"/>
              </a:spcAft>
              <a:buSzPct val="90000"/>
              <a:buFont typeface="Times" pitchFamily="18" charset="0"/>
              <a:buChar char="•"/>
              <a:defRPr/>
            </a:pPr>
            <a:r>
              <a:rPr lang="en-US" sz="1600" dirty="0" smtClean="0">
                <a:latin typeface="+mn-lt"/>
              </a:rPr>
              <a:t>Does it make sense to adopt an SOA strategy for the organization’s software resources?</a:t>
            </a:r>
          </a:p>
          <a:p>
            <a:pPr lvl="1" indent="-166688" algn="l">
              <a:spcBef>
                <a:spcPct val="0"/>
              </a:spcBef>
              <a:spcAft>
                <a:spcPts val="0"/>
              </a:spcAft>
              <a:buSzPct val="90000"/>
              <a:buFont typeface="Times" pitchFamily="18" charset="0"/>
              <a:buChar char="•"/>
              <a:defRPr/>
            </a:pPr>
            <a:r>
              <a:rPr lang="en-US" sz="1600" dirty="0" smtClean="0">
                <a:latin typeface="+mn-lt"/>
              </a:rPr>
              <a:t>What value would an SOA strategy provide for the organization?</a:t>
            </a:r>
          </a:p>
          <a:p>
            <a:pPr lvl="1" indent="-166688" algn="l">
              <a:spcBef>
                <a:spcPct val="0"/>
              </a:spcBef>
              <a:spcAft>
                <a:spcPts val="0"/>
              </a:spcAft>
              <a:buSzPct val="90000"/>
              <a:buFont typeface="Times" pitchFamily="18" charset="0"/>
              <a:buChar char="•"/>
              <a:defRPr/>
            </a:pPr>
            <a:r>
              <a:rPr lang="en-US" sz="1600" dirty="0" smtClean="0">
                <a:latin typeface="+mn-lt"/>
              </a:rPr>
              <a:t>Who within the organization is the champion (technical or otherwise) for such a move?</a:t>
            </a:r>
          </a:p>
          <a:p>
            <a:pPr lvl="1" indent="-166688" algn="l">
              <a:spcBef>
                <a:spcPct val="0"/>
              </a:spcBef>
              <a:spcAft>
                <a:spcPts val="0"/>
              </a:spcAft>
              <a:buSzPct val="90000"/>
              <a:buFont typeface="Times" pitchFamily="18" charset="0"/>
              <a:buChar char="•"/>
              <a:defRPr/>
            </a:pPr>
            <a:r>
              <a:rPr lang="en-US" sz="1600" dirty="0" smtClean="0">
                <a:latin typeface="+mn-lt"/>
              </a:rPr>
              <a:t>How should the organization define an overall SOA strategy across the enterprise?</a:t>
            </a:r>
          </a:p>
          <a:p>
            <a:pPr lvl="1" indent="-166688" algn="l">
              <a:spcBef>
                <a:spcPct val="0"/>
              </a:spcBef>
              <a:spcAft>
                <a:spcPts val="0"/>
              </a:spcAft>
              <a:buSzPct val="90000"/>
              <a:buFont typeface="Times" pitchFamily="18" charset="0"/>
              <a:buChar char="•"/>
              <a:defRPr/>
            </a:pPr>
            <a:r>
              <a:rPr lang="en-US" sz="1600" dirty="0" smtClean="0">
                <a:latin typeface="+mn-lt"/>
              </a:rPr>
              <a:t>Which legacy systems are ideal candidates for migration to SOA environments?</a:t>
            </a:r>
          </a:p>
          <a:p>
            <a:pPr lvl="1" indent="-166688" algn="l">
              <a:spcBef>
                <a:spcPct val="0"/>
              </a:spcBef>
              <a:spcAft>
                <a:spcPts val="0"/>
              </a:spcAft>
              <a:buSzPct val="90000"/>
              <a:buFont typeface="Times" pitchFamily="18" charset="0"/>
              <a:buChar char="•"/>
              <a:defRPr/>
            </a:pPr>
            <a:r>
              <a:rPr lang="en-US" sz="1600" dirty="0" smtClean="0">
                <a:latin typeface="+mn-lt"/>
              </a:rPr>
              <a:t>What are characteristics of the service infrastructure that the organization should make use of?</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Overall Content of SMART-AF	</a:t>
            </a:r>
            <a:endParaRPr lang="en-US" dirty="0"/>
          </a:p>
        </p:txBody>
      </p:sp>
      <p:sp>
        <p:nvSpPr>
          <p:cNvPr id="3" name="Content Placeholder 2"/>
          <p:cNvSpPr>
            <a:spLocks noGrp="1"/>
          </p:cNvSpPr>
          <p:nvPr>
            <p:ph idx="1"/>
          </p:nvPr>
        </p:nvSpPr>
        <p:spPr>
          <a:xfrm>
            <a:off x="355600" y="1249680"/>
            <a:ext cx="5984240" cy="4435475"/>
          </a:xfrm>
        </p:spPr>
        <p:txBody>
          <a:bodyPr/>
          <a:lstStyle/>
          <a:p>
            <a:pPr>
              <a:spcAft>
                <a:spcPts val="0"/>
              </a:spcAft>
            </a:pPr>
            <a:r>
              <a:rPr lang="en-US" sz="1800" dirty="0" smtClean="0"/>
              <a:t>Understand the business and technical context for SOA adoption</a:t>
            </a:r>
          </a:p>
          <a:p>
            <a:pPr lvl="1">
              <a:spcAft>
                <a:spcPts val="0"/>
              </a:spcAft>
            </a:pPr>
            <a:r>
              <a:rPr lang="en-US" sz="1600" dirty="0" smtClean="0"/>
              <a:t>Rationale, goals and expectations</a:t>
            </a:r>
          </a:p>
          <a:p>
            <a:pPr lvl="1">
              <a:spcAft>
                <a:spcPts val="0"/>
              </a:spcAft>
            </a:pPr>
            <a:r>
              <a:rPr lang="en-US" sz="1600" dirty="0" smtClean="0"/>
              <a:t>Technical and business drivers</a:t>
            </a:r>
          </a:p>
          <a:p>
            <a:pPr lvl="1">
              <a:spcAft>
                <a:spcPts val="0"/>
              </a:spcAft>
            </a:pPr>
            <a:r>
              <a:rPr lang="en-US" sz="1600" dirty="0" smtClean="0"/>
              <a:t>Programmatic constraints (e.g. schedule, budget)</a:t>
            </a:r>
          </a:p>
          <a:p>
            <a:pPr lvl="1">
              <a:spcAft>
                <a:spcPts val="0"/>
              </a:spcAft>
            </a:pPr>
            <a:r>
              <a:rPr lang="en-US" sz="1600" dirty="0" smtClean="0"/>
              <a:t>Previous related efforts or analyses</a:t>
            </a:r>
          </a:p>
          <a:p>
            <a:pPr>
              <a:spcAft>
                <a:spcPts val="0"/>
              </a:spcAft>
            </a:pPr>
            <a:r>
              <a:rPr lang="en-US" sz="1800" dirty="0" smtClean="0"/>
              <a:t>Identify stakeholders</a:t>
            </a:r>
          </a:p>
          <a:p>
            <a:pPr lvl="1">
              <a:spcAft>
                <a:spcPts val="0"/>
              </a:spcAft>
            </a:pPr>
            <a:r>
              <a:rPr lang="en-US" sz="1600" dirty="0" smtClean="0"/>
              <a:t>Who is driving and paying for the effort</a:t>
            </a:r>
          </a:p>
          <a:p>
            <a:pPr lvl="1">
              <a:spcAft>
                <a:spcPts val="0"/>
              </a:spcAft>
            </a:pPr>
            <a:r>
              <a:rPr lang="en-US" sz="1600" dirty="0" smtClean="0"/>
              <a:t>Information about the software asset base, the expected changes to business processes, and the financial aspects of SOA adoption</a:t>
            </a:r>
          </a:p>
          <a:p>
            <a:pPr lvl="1">
              <a:spcAft>
                <a:spcPts val="0"/>
              </a:spcAft>
            </a:pPr>
            <a:r>
              <a:rPr lang="en-US" sz="1600" dirty="0" smtClean="0"/>
              <a:t>Demand or need for SOA within the organization</a:t>
            </a:r>
          </a:p>
          <a:p>
            <a:pPr>
              <a:spcAft>
                <a:spcPts val="0"/>
              </a:spcAft>
            </a:pPr>
            <a:r>
              <a:rPr lang="en-US" sz="1800" dirty="0" smtClean="0"/>
              <a:t>Identify a set of potential benefits, risks, value factors, and specific steps that would be necessary</a:t>
            </a:r>
          </a:p>
          <a:p>
            <a:pPr>
              <a:spcAft>
                <a:spcPts val="0"/>
              </a:spcAft>
            </a:pPr>
            <a:r>
              <a:rPr lang="en-US" sz="1800" dirty="0" smtClean="0"/>
              <a:t>Potential outcomes at this point are</a:t>
            </a:r>
          </a:p>
          <a:p>
            <a:pPr lvl="1">
              <a:spcAft>
                <a:spcPts val="0"/>
              </a:spcAft>
            </a:pPr>
            <a:r>
              <a:rPr lang="en-US" sz="1600" dirty="0" smtClean="0"/>
              <a:t>SOA adoption is initially feasible</a:t>
            </a:r>
          </a:p>
          <a:p>
            <a:pPr lvl="1">
              <a:spcAft>
                <a:spcPts val="0"/>
              </a:spcAft>
            </a:pPr>
            <a:r>
              <a:rPr lang="en-US" sz="1600" dirty="0" smtClean="0"/>
              <a:t>SOA adoption has potential but requires additional information to make an informed decision </a:t>
            </a:r>
          </a:p>
          <a:p>
            <a:pPr lvl="1">
              <a:spcAft>
                <a:spcPts val="0"/>
              </a:spcAft>
            </a:pPr>
            <a:r>
              <a:rPr lang="en-US" sz="1600" dirty="0" smtClean="0"/>
              <a:t>SOA adoption is not feasible</a:t>
            </a:r>
          </a:p>
          <a:p>
            <a:pPr>
              <a:spcAft>
                <a:spcPts val="0"/>
              </a:spcAft>
            </a:pPr>
            <a:endParaRPr lang="en-US" sz="1800" dirty="0"/>
          </a:p>
        </p:txBody>
      </p:sp>
      <p:grpSp>
        <p:nvGrpSpPr>
          <p:cNvPr id="30" name="Group 29"/>
          <p:cNvGrpSpPr/>
          <p:nvPr/>
        </p:nvGrpSpPr>
        <p:grpSpPr>
          <a:xfrm>
            <a:off x="6699880" y="1796527"/>
            <a:ext cx="2086998" cy="3953120"/>
            <a:chOff x="6766555" y="1796527"/>
            <a:chExt cx="2086998" cy="3953120"/>
          </a:xfrm>
        </p:grpSpPr>
        <p:sp>
          <p:nvSpPr>
            <p:cNvPr id="11" name="Rectangle 10"/>
            <p:cNvSpPr/>
            <p:nvPr/>
          </p:nvSpPr>
          <p:spPr bwMode="auto">
            <a:xfrm>
              <a:off x="6798829" y="1796527"/>
              <a:ext cx="1430767" cy="1000461"/>
            </a:xfrm>
            <a:prstGeom prst="rect">
              <a:avLst/>
            </a:prstGeom>
            <a:gradFill rotWithShape="1">
              <a:gsLst>
                <a:gs pos="0">
                  <a:schemeClr val="tx2">
                    <a:lumMod val="20000"/>
                    <a:lumOff val="80000"/>
                  </a:schemeClr>
                </a:gs>
                <a:gs pos="100000">
                  <a:schemeClr val="bg1"/>
                </a:gs>
              </a:gsLst>
              <a:lin ang="5400000" scaled="1"/>
            </a:gra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pitchFamily="-63" charset="-128"/>
                </a:rPr>
                <a:t>Establish Adoption Context</a:t>
              </a:r>
            </a:p>
          </p:txBody>
        </p:sp>
        <p:sp>
          <p:nvSpPr>
            <p:cNvPr id="12" name="Diamond 11"/>
            <p:cNvSpPr/>
            <p:nvPr/>
          </p:nvSpPr>
          <p:spPr bwMode="auto">
            <a:xfrm>
              <a:off x="6841864" y="3668357"/>
              <a:ext cx="1387732" cy="1269403"/>
            </a:xfrm>
            <a:prstGeom prst="diamond">
              <a:avLst/>
            </a:prstGeom>
            <a:gradFill rotWithShape="1">
              <a:gsLst>
                <a:gs pos="0">
                  <a:schemeClr val="tx2">
                    <a:lumMod val="20000"/>
                    <a:lumOff val="80000"/>
                  </a:schemeClr>
                </a:gs>
                <a:gs pos="100000">
                  <a:schemeClr val="bg1"/>
                </a:gs>
              </a:gsLst>
              <a:lin ang="5400000" scaled="1"/>
            </a:gra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a typeface="ＭＳ Ｐゴシック" pitchFamily="-63" charset="-128"/>
              </a:endParaRPr>
            </a:p>
          </p:txBody>
        </p:sp>
        <p:sp>
          <p:nvSpPr>
            <p:cNvPr id="14" name="TextBox 13"/>
            <p:cNvSpPr txBox="1"/>
            <p:nvPr/>
          </p:nvSpPr>
          <p:spPr>
            <a:xfrm>
              <a:off x="6895656" y="4012604"/>
              <a:ext cx="1247887" cy="338554"/>
            </a:xfrm>
            <a:prstGeom prst="rect">
              <a:avLst/>
            </a:prstGeom>
            <a:noFill/>
          </p:spPr>
          <p:txBody>
            <a:bodyPr wrap="square" rtlCol="0">
              <a:spAutoFit/>
            </a:bodyPr>
            <a:lstStyle/>
            <a:p>
              <a:pPr>
                <a:spcBef>
                  <a:spcPts val="0"/>
                </a:spcBef>
              </a:pPr>
              <a:r>
                <a:rPr lang="en-US" sz="1600" dirty="0" smtClean="0"/>
                <a:t>Adoption</a:t>
              </a:r>
            </a:p>
          </p:txBody>
        </p:sp>
        <p:sp>
          <p:nvSpPr>
            <p:cNvPr id="15" name="TextBox 14"/>
            <p:cNvSpPr txBox="1"/>
            <p:nvPr/>
          </p:nvSpPr>
          <p:spPr>
            <a:xfrm>
              <a:off x="6766555" y="4227746"/>
              <a:ext cx="1624405" cy="338554"/>
            </a:xfrm>
            <a:prstGeom prst="rect">
              <a:avLst/>
            </a:prstGeom>
            <a:noFill/>
          </p:spPr>
          <p:txBody>
            <a:bodyPr wrap="square" rtlCol="0">
              <a:spAutoFit/>
            </a:bodyPr>
            <a:lstStyle/>
            <a:p>
              <a:r>
                <a:rPr lang="en-US" sz="1600" dirty="0" smtClean="0"/>
                <a:t>Feasible?</a:t>
              </a:r>
              <a:endParaRPr lang="en-US" sz="1600" dirty="0"/>
            </a:p>
          </p:txBody>
        </p:sp>
        <p:cxnSp>
          <p:nvCxnSpPr>
            <p:cNvPr id="19" name="Straight Arrow Connector 18"/>
            <p:cNvCxnSpPr/>
            <p:nvPr/>
          </p:nvCxnSpPr>
          <p:spPr bwMode="auto">
            <a:xfrm rot="16200000" flipH="1">
              <a:off x="7105423" y="3227295"/>
              <a:ext cx="871369" cy="1075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bwMode="auto">
            <a:xfrm rot="5400000">
              <a:off x="7264099" y="5193255"/>
              <a:ext cx="537884" cy="537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7250663" y="5411093"/>
              <a:ext cx="572281" cy="338554"/>
            </a:xfrm>
            <a:prstGeom prst="rect">
              <a:avLst/>
            </a:prstGeom>
            <a:noFill/>
          </p:spPr>
          <p:txBody>
            <a:bodyPr wrap="square" rtlCol="0">
              <a:spAutoFit/>
            </a:bodyPr>
            <a:lstStyle/>
            <a:p>
              <a:r>
                <a:rPr lang="en-US" sz="1600" dirty="0" smtClean="0"/>
                <a:t>Yes</a:t>
              </a:r>
              <a:endParaRPr lang="en-US" sz="1600" dirty="0"/>
            </a:p>
          </p:txBody>
        </p:sp>
        <p:cxnSp>
          <p:nvCxnSpPr>
            <p:cNvPr id="25" name="Straight Arrow Connector 24"/>
            <p:cNvCxnSpPr/>
            <p:nvPr/>
          </p:nvCxnSpPr>
          <p:spPr bwMode="auto">
            <a:xfrm>
              <a:off x="8229600" y="4303059"/>
              <a:ext cx="516367" cy="1588"/>
            </a:xfrm>
            <a:prstGeom prst="straightConnector1">
              <a:avLst/>
            </a:prstGeom>
            <a:gradFill rotWithShape="1">
              <a:gsLst>
                <a:gs pos="0">
                  <a:schemeClr val="accent1"/>
                </a:gs>
                <a:gs pos="100000">
                  <a:schemeClr val="bg1"/>
                </a:gs>
              </a:gsLst>
              <a:lin ang="5400000" scaled="1"/>
            </a:gradFill>
            <a:ln w="6350" cap="flat" cmpd="sng" algn="ctr">
              <a:noFill/>
              <a:prstDash val="solid"/>
              <a:round/>
              <a:headEnd type="none" w="med" len="med"/>
              <a:tailEnd type="arrow"/>
            </a:ln>
            <a:effectLst/>
          </p:spPr>
        </p:cxnSp>
        <p:cxnSp>
          <p:nvCxnSpPr>
            <p:cNvPr id="26" name="Straight Arrow Connector 25"/>
            <p:cNvCxnSpPr/>
            <p:nvPr/>
          </p:nvCxnSpPr>
          <p:spPr bwMode="auto">
            <a:xfrm>
              <a:off x="8244838" y="4302163"/>
              <a:ext cx="522644" cy="89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8369459" y="4292295"/>
              <a:ext cx="484094" cy="338554"/>
            </a:xfrm>
            <a:prstGeom prst="rect">
              <a:avLst/>
            </a:prstGeom>
            <a:noFill/>
          </p:spPr>
          <p:txBody>
            <a:bodyPr wrap="square" rtlCol="0">
              <a:spAutoFit/>
            </a:bodyPr>
            <a:lstStyle/>
            <a:p>
              <a:r>
                <a:rPr lang="en-US" sz="1600" dirty="0" smtClean="0"/>
                <a:t>No</a:t>
              </a:r>
              <a:endParaRPr lang="en-US" sz="1600" dirty="0"/>
            </a:p>
          </p:txBody>
        </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9"/>
          <p:cNvSpPr>
            <a:spLocks noGrp="1" noChangeArrowheads="1"/>
          </p:cNvSpPr>
          <p:nvPr>
            <p:ph type="title"/>
          </p:nvPr>
        </p:nvSpPr>
        <p:spPr/>
        <p:txBody>
          <a:bodyPr/>
          <a:lstStyle/>
          <a:p>
            <a:pPr eaLnBrk="1" hangingPunct="1"/>
            <a:r>
              <a:rPr lang="en-US" dirty="0" smtClean="0"/>
              <a:t>Three Elements of SMART-AF</a:t>
            </a:r>
          </a:p>
        </p:txBody>
      </p:sp>
      <p:graphicFrame>
        <p:nvGraphicFramePr>
          <p:cNvPr id="35964" name="Group 124"/>
          <p:cNvGraphicFramePr>
            <a:graphicFrameLocks noGrp="1"/>
          </p:cNvGraphicFramePr>
          <p:nvPr>
            <p:ph idx="1"/>
          </p:nvPr>
        </p:nvGraphicFramePr>
        <p:xfrm>
          <a:off x="355600" y="1371601"/>
          <a:ext cx="8407400" cy="4616584"/>
        </p:xfrm>
        <a:graphic>
          <a:graphicData uri="http://schemas.openxmlformats.org/drawingml/2006/table">
            <a:tbl>
              <a:tblPr/>
              <a:tblGrid>
                <a:gridCol w="2540000"/>
                <a:gridCol w="3078480"/>
                <a:gridCol w="2788920"/>
              </a:tblGrid>
              <a:tr h="622390">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Process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SMART-AF Interview Guide (SMIG)</a:t>
                      </a:r>
                    </a:p>
                  </a:txBody>
                  <a:tcPr marL="274320" marR="2743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Artifacts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976504">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Gathers information about</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Goals and expectations of SOA adoption effort</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Limitations of current software systems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Business drivers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SOA experience</a:t>
                      </a: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Determines the overall feasibility of the organization moving toward a SOA environment as the general basis of its 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Guides discussions throughout the SMART-AF engagement</a:t>
                      </a: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rgbClr val="FF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lvl="1">
                        <a:buFont typeface="Arial" pitchFamily="34" charset="0"/>
                        <a:buNone/>
                      </a:pPr>
                      <a:r>
                        <a:rPr lang="en-US" sz="1600" dirty="0" smtClean="0"/>
                        <a:t>Stakeholder List</a:t>
                      </a:r>
                    </a:p>
                    <a:p>
                      <a:pPr marL="0" lvl="1">
                        <a:buFont typeface="Arial" pitchFamily="34" charset="0"/>
                        <a:buNone/>
                      </a:pPr>
                      <a:endParaRPr lang="en-US" sz="120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dirty="0" smtClean="0"/>
                        <a:t>Adoption Issues List </a:t>
                      </a:r>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p>
                    <a:p>
                      <a:pPr marL="0" lvl="1">
                        <a:buFont typeface="Arial" pitchFamily="34" charset="0"/>
                        <a:buNone/>
                      </a:pPr>
                      <a:r>
                        <a:rPr lang="en-US" sz="1600" dirty="0" smtClean="0"/>
                        <a:t>Business</a:t>
                      </a:r>
                      <a:r>
                        <a:rPr lang="en-US" sz="1600" baseline="0" dirty="0" smtClean="0"/>
                        <a:t> Process -</a:t>
                      </a:r>
                      <a:r>
                        <a:rPr lang="en-US" sz="1600" dirty="0" smtClean="0"/>
                        <a:t> Organization</a:t>
                      </a:r>
                      <a:r>
                        <a:rPr lang="en-US" sz="1600" baseline="0" dirty="0" smtClean="0"/>
                        <a:t> </a:t>
                      </a:r>
                      <a:r>
                        <a:rPr lang="en-US" sz="1600" dirty="0" smtClean="0"/>
                        <a:t>Mapping</a:t>
                      </a:r>
                    </a:p>
                    <a:p>
                      <a:pPr marL="0" lvl="1">
                        <a:buFont typeface="Arial" pitchFamily="34" charset="0"/>
                        <a:buNone/>
                      </a:pPr>
                      <a:endParaRPr lang="en-US" sz="1200" dirty="0" smtClean="0"/>
                    </a:p>
                    <a:p>
                      <a:pPr marL="0" lvl="1">
                        <a:buFont typeface="Arial" pitchFamily="34" charset="0"/>
                        <a:buNone/>
                      </a:pPr>
                      <a:r>
                        <a:rPr lang="en-US" sz="1600" dirty="0" smtClean="0"/>
                        <a:t>Business Process - Software System Mapping</a:t>
                      </a:r>
                    </a:p>
                    <a:p>
                      <a:pPr marL="0" lvl="1">
                        <a:buFont typeface="Arial" pitchFamily="34" charset="0"/>
                        <a:buNone/>
                      </a:pPr>
                      <a:endParaRPr lang="en-US" sz="1200" dirty="0" smtClean="0"/>
                    </a:p>
                    <a:p>
                      <a:pPr marL="0" lvl="1">
                        <a:buFont typeface="Arial" pitchFamily="34" charset="0"/>
                        <a:buNone/>
                      </a:pPr>
                      <a:r>
                        <a:rPr lang="en-US" sz="1600" dirty="0" smtClean="0"/>
                        <a:t>Candidate Business Process List</a:t>
                      </a:r>
                    </a:p>
                    <a:p>
                      <a:pPr marL="0" lvl="1">
                        <a:buFont typeface="Arial" pitchFamily="34" charset="0"/>
                        <a:buNone/>
                      </a:pPr>
                      <a:endParaRPr lang="en-US" sz="1200" dirty="0" smtClean="0"/>
                    </a:p>
                    <a:p>
                      <a:pPr lvl="0">
                        <a:defRPr/>
                      </a:pPr>
                      <a:r>
                        <a:rPr lang="en-US" sz="1600" dirty="0" smtClean="0"/>
                        <a:t>Assessment for SOA Adoption Feasibility</a:t>
                      </a:r>
                    </a:p>
                    <a:p>
                      <a:pPr lvl="0">
                        <a:defRPr/>
                      </a:pPr>
                      <a:endParaRPr lang="en-US" sz="1200" dirty="0" smtClean="0"/>
                    </a:p>
                    <a:p>
                      <a:pPr lvl="0">
                        <a:defRPr/>
                      </a:pPr>
                      <a:r>
                        <a:rPr lang="en-US" sz="1600" dirty="0" smtClean="0"/>
                        <a:t>Strategy for SOA Adoption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354" name="Picture 123" descr="MCSY01111_0000[1]"/>
          <p:cNvPicPr>
            <a:picLocks noChangeAspect="1" noChangeArrowheads="1"/>
          </p:cNvPicPr>
          <p:nvPr/>
        </p:nvPicPr>
        <p:blipFill>
          <a:blip r:embed="rId3" cstate="print"/>
          <a:srcRect/>
          <a:stretch>
            <a:fillRect/>
          </a:stretch>
        </p:blipFill>
        <p:spPr bwMode="auto">
          <a:xfrm>
            <a:off x="5684838" y="1447800"/>
            <a:ext cx="258762" cy="304800"/>
          </a:xfrm>
          <a:prstGeom prst="rect">
            <a:avLst/>
          </a:prstGeom>
          <a:noFill/>
          <a:ln w="9525">
            <a:noFill/>
            <a:miter lim="800000"/>
            <a:headEnd/>
            <a:tailEnd/>
          </a:ln>
        </p:spPr>
      </p:pic>
      <p:pic>
        <p:nvPicPr>
          <p:cNvPr id="14355" name="Picture 125" descr="MCSY01110_0000[1]"/>
          <p:cNvPicPr>
            <a:picLocks noChangeAspect="1" noChangeArrowheads="1"/>
          </p:cNvPicPr>
          <p:nvPr/>
        </p:nvPicPr>
        <p:blipFill>
          <a:blip r:embed="rId4" cstate="print"/>
          <a:srcRect/>
          <a:stretch>
            <a:fillRect/>
          </a:stretch>
        </p:blipFill>
        <p:spPr bwMode="auto">
          <a:xfrm>
            <a:off x="2590800" y="1447800"/>
            <a:ext cx="282575" cy="304800"/>
          </a:xfrm>
          <a:prstGeom prst="rect">
            <a:avLst/>
          </a:prstGeom>
          <a:noFill/>
          <a:ln w="9525">
            <a:noFill/>
            <a:miter lim="800000"/>
            <a:headEnd/>
            <a:tailEnd/>
          </a:ln>
        </p:spPr>
      </p:pic>
      <p:pic>
        <p:nvPicPr>
          <p:cNvPr id="14356" name="Picture 126" descr="MCSY01112_0000[1]"/>
          <p:cNvPicPr>
            <a:picLocks noChangeAspect="1" noChangeArrowheads="1"/>
          </p:cNvPicPr>
          <p:nvPr/>
        </p:nvPicPr>
        <p:blipFill>
          <a:blip r:embed="rId5" cstate="print"/>
          <a:srcRect/>
          <a:stretch>
            <a:fillRect/>
          </a:stretch>
        </p:blipFill>
        <p:spPr bwMode="auto">
          <a:xfrm>
            <a:off x="8442325" y="1447800"/>
            <a:ext cx="238125" cy="304800"/>
          </a:xfrm>
          <a:prstGeom prst="rect">
            <a:avLst/>
          </a:prstGeom>
          <a:noFill/>
          <a:ln w="9525">
            <a:noFill/>
            <a:miter lim="800000"/>
            <a:headEnd/>
            <a:tailEnd/>
          </a:ln>
        </p:spPr>
      </p:pic>
      <p:sp>
        <p:nvSpPr>
          <p:cNvPr id="8" name="Date Placeholder 7"/>
          <p:cNvSpPr>
            <a:spLocks noGrp="1"/>
          </p:cNvSpPr>
          <p:nvPr>
            <p:ph type="dt" sz="half" idx="4294967295"/>
          </p:nvPr>
        </p:nvSpPr>
        <p:spPr>
          <a:xfrm>
            <a:off x="685800" y="6248400"/>
            <a:ext cx="1905000" cy="457200"/>
          </a:xfrm>
        </p:spPr>
        <p:txBody>
          <a:bodyPr/>
          <a:lstStyle/>
          <a:p>
            <a:pPr>
              <a:defRPr/>
            </a:pPr>
            <a:fld id="{76DCCBDD-D177-4723-A38F-F89069AC9D1A}"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SMART-AF Process Activities</a:t>
            </a:r>
            <a:endParaRPr lang="en-US" dirty="0"/>
          </a:p>
        </p:txBody>
      </p:sp>
      <p:sp>
        <p:nvSpPr>
          <p:cNvPr id="20" name="Date Placeholder 19"/>
          <p:cNvSpPr>
            <a:spLocks noGrp="1"/>
          </p:cNvSpPr>
          <p:nvPr>
            <p:ph type="dt" sz="half" idx="4294967295"/>
          </p:nvPr>
        </p:nvSpPr>
        <p:spPr>
          <a:xfrm>
            <a:off x="685800" y="6248400"/>
            <a:ext cx="1905000" cy="457200"/>
          </a:xfrm>
        </p:spPr>
        <p:txBody>
          <a:bodyPr/>
          <a:lstStyle/>
          <a:p>
            <a:pPr>
              <a:defRPr/>
            </a:pPr>
            <a:fld id="{1A02CB9F-8422-49C5-B113-551B874DD62F}" type="datetime1">
              <a:rPr lang="en-US" smtClean="0"/>
              <a:pPr>
                <a:defRPr/>
              </a:pPr>
              <a:t>2/4/2013</a:t>
            </a:fld>
            <a:endParaRPr lang="en-US"/>
          </a:p>
        </p:txBody>
      </p:sp>
      <p:grpSp>
        <p:nvGrpSpPr>
          <p:cNvPr id="21" name="Group 20"/>
          <p:cNvGrpSpPr/>
          <p:nvPr/>
        </p:nvGrpSpPr>
        <p:grpSpPr>
          <a:xfrm>
            <a:off x="1479079" y="1219200"/>
            <a:ext cx="6247600" cy="4764612"/>
            <a:chOff x="1479079" y="1219200"/>
            <a:chExt cx="6247600" cy="4764612"/>
          </a:xfrm>
        </p:grpSpPr>
        <p:grpSp>
          <p:nvGrpSpPr>
            <p:cNvPr id="3" name="Group 19"/>
            <p:cNvGrpSpPr/>
            <p:nvPr/>
          </p:nvGrpSpPr>
          <p:grpSpPr>
            <a:xfrm>
              <a:off x="1479079" y="1219200"/>
              <a:ext cx="6247600" cy="4764612"/>
              <a:chOff x="1322830" y="1219200"/>
              <a:chExt cx="7518591" cy="5385679"/>
            </a:xfrm>
          </p:grpSpPr>
          <p:sp>
            <p:nvSpPr>
              <p:cNvPr id="6" name="Rectangle 5"/>
              <p:cNvSpPr/>
              <p:nvPr/>
            </p:nvSpPr>
            <p:spPr>
              <a:xfrm>
                <a:off x="1322830" y="2607221"/>
                <a:ext cx="1371599" cy="954787"/>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Analyze Business Intent</a:t>
                </a:r>
                <a:endParaRPr lang="en-US" sz="1400" b="1" dirty="0">
                  <a:solidFill>
                    <a:schemeClr val="tx2"/>
                  </a:solidFill>
                </a:endParaRPr>
              </a:p>
            </p:txBody>
          </p:sp>
          <p:sp>
            <p:nvSpPr>
              <p:cNvPr id="7" name="Rectangle 6"/>
              <p:cNvSpPr/>
              <p:nvPr/>
            </p:nvSpPr>
            <p:spPr>
              <a:xfrm>
                <a:off x="6512191" y="2176559"/>
                <a:ext cx="2329230" cy="6274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Analyze Technical Intent</a:t>
                </a:r>
                <a:endParaRPr lang="en-US" sz="1400" b="1" dirty="0">
                  <a:solidFill>
                    <a:schemeClr val="tx2"/>
                  </a:solidFill>
                </a:endParaRPr>
              </a:p>
            </p:txBody>
          </p:sp>
          <p:sp>
            <p:nvSpPr>
              <p:cNvPr id="8" name="Rectangle 7"/>
              <p:cNvSpPr/>
              <p:nvPr/>
            </p:nvSpPr>
            <p:spPr>
              <a:xfrm>
                <a:off x="6524058" y="3170402"/>
                <a:ext cx="2305496" cy="787817"/>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400" b="1" dirty="0" smtClean="0">
                    <a:solidFill>
                      <a:schemeClr val="tx2"/>
                    </a:solidFill>
                  </a:rPr>
                  <a:t>Review Current </a:t>
                </a:r>
              </a:p>
              <a:p>
                <a:pPr algn="ctr">
                  <a:spcBef>
                    <a:spcPts val="0"/>
                  </a:spcBef>
                </a:pPr>
                <a:r>
                  <a:rPr lang="en-US" sz="1400" b="1" dirty="0" smtClean="0">
                    <a:solidFill>
                      <a:schemeClr val="tx2"/>
                    </a:solidFill>
                  </a:rPr>
                  <a:t>Technology</a:t>
                </a:r>
                <a:endParaRPr lang="en-US" sz="1400" b="1" dirty="0">
                  <a:solidFill>
                    <a:schemeClr val="tx2"/>
                  </a:solidFill>
                </a:endParaRPr>
              </a:p>
            </p:txBody>
          </p:sp>
          <p:sp>
            <p:nvSpPr>
              <p:cNvPr id="9" name="Rectangle 8"/>
              <p:cNvSpPr/>
              <p:nvPr/>
            </p:nvSpPr>
            <p:spPr>
              <a:xfrm>
                <a:off x="4245879" y="3820407"/>
                <a:ext cx="1388669" cy="74672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Establish Success Criteria</a:t>
                </a:r>
                <a:endParaRPr lang="en-US" sz="1400" b="1" dirty="0">
                  <a:solidFill>
                    <a:schemeClr val="tx2"/>
                  </a:solidFill>
                </a:endParaRPr>
              </a:p>
            </p:txBody>
          </p:sp>
          <p:sp>
            <p:nvSpPr>
              <p:cNvPr id="10" name="Rectangle 9"/>
              <p:cNvSpPr/>
              <p:nvPr/>
            </p:nvSpPr>
            <p:spPr>
              <a:xfrm>
                <a:off x="3636870" y="4866666"/>
                <a:ext cx="2606687"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Review and Corroborate Findings</a:t>
                </a:r>
                <a:endParaRPr lang="en-US" sz="1400" b="1" dirty="0">
                  <a:solidFill>
                    <a:schemeClr val="tx2"/>
                  </a:solidFill>
                </a:endParaRPr>
              </a:p>
            </p:txBody>
          </p:sp>
          <p:sp>
            <p:nvSpPr>
              <p:cNvPr id="11" name="Rectangle 10"/>
              <p:cNvSpPr/>
              <p:nvPr/>
            </p:nvSpPr>
            <p:spPr>
              <a:xfrm>
                <a:off x="3634174" y="5919079"/>
                <a:ext cx="2612080"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Make Feasibility Recommendation</a:t>
                </a:r>
                <a:endParaRPr lang="en-US" sz="1400" b="1" dirty="0">
                  <a:solidFill>
                    <a:schemeClr val="tx2"/>
                  </a:solidFill>
                </a:endParaRPr>
              </a:p>
            </p:txBody>
          </p:sp>
          <p:sp>
            <p:nvSpPr>
              <p:cNvPr id="19" name="Rectangle 18"/>
              <p:cNvSpPr/>
              <p:nvPr/>
            </p:nvSpPr>
            <p:spPr>
              <a:xfrm>
                <a:off x="4047195" y="1219200"/>
                <a:ext cx="1786037" cy="5334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solidFill>
                  </a:rPr>
                  <a:t>Establish Context</a:t>
                </a:r>
                <a:endParaRPr lang="en-US" sz="1400" b="1" dirty="0">
                  <a:solidFill>
                    <a:schemeClr val="tx2"/>
                  </a:solidFill>
                </a:endParaRPr>
              </a:p>
            </p:txBody>
          </p:sp>
        </p:grpSp>
        <p:cxnSp>
          <p:nvCxnSpPr>
            <p:cNvPr id="37" name="Straight Arrow Connector 36"/>
            <p:cNvCxnSpPr>
              <a:stCxn id="7" idx="2"/>
              <a:endCxn id="8" idx="0"/>
            </p:cNvCxnSpPr>
            <p:nvPr/>
          </p:nvCxnSpPr>
          <p:spPr bwMode="auto">
            <a:xfrm rot="5400000">
              <a:off x="6596884" y="2783336"/>
              <a:ext cx="324113" cy="1588"/>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hape 59"/>
            <p:cNvCxnSpPr/>
            <p:nvPr/>
          </p:nvCxnSpPr>
          <p:spPr bwMode="auto">
            <a:xfrm rot="5400000">
              <a:off x="2888921" y="851116"/>
              <a:ext cx="756068" cy="2436015"/>
            </a:xfrm>
            <a:prstGeom prst="bentConnector3">
              <a:avLst>
                <a:gd name="adj1" fmla="val 2581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2" name="Shape 61"/>
            <p:cNvCxnSpPr/>
            <p:nvPr/>
          </p:nvCxnSpPr>
          <p:spPr bwMode="auto">
            <a:xfrm rot="16200000" flipH="1">
              <a:off x="5434417" y="741635"/>
              <a:ext cx="375069" cy="2273978"/>
            </a:xfrm>
            <a:prstGeom prst="bentConnector3">
              <a:avLst>
                <a:gd name="adj1" fmla="val 50000"/>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bwMode="auto">
            <a:xfrm rot="5400000">
              <a:off x="4361338" y="4316506"/>
              <a:ext cx="277899" cy="7"/>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10" idx="2"/>
              <a:endCxn id="11" idx="0"/>
            </p:cNvCxnSpPr>
            <p:nvPr/>
          </p:nvCxnSpPr>
          <p:spPr bwMode="auto">
            <a:xfrm rot="5400000">
              <a:off x="4322796" y="5214929"/>
              <a:ext cx="324335" cy="1"/>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hape 78"/>
            <p:cNvCxnSpPr>
              <a:stCxn id="6" idx="2"/>
              <a:endCxn id="9" idx="1"/>
            </p:cNvCxnSpPr>
            <p:nvPr/>
          </p:nvCxnSpPr>
          <p:spPr bwMode="auto">
            <a:xfrm rot="16200000" flipH="1">
              <a:off x="2699022" y="2641765"/>
              <a:ext cx="558907" cy="1859056"/>
            </a:xfrm>
            <a:prstGeom prst="bentConnector2">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1" name="Shape 80"/>
            <p:cNvCxnSpPr>
              <a:stCxn id="8" idx="2"/>
              <a:endCxn id="9" idx="3"/>
            </p:cNvCxnSpPr>
            <p:nvPr/>
          </p:nvCxnSpPr>
          <p:spPr bwMode="auto">
            <a:xfrm rot="5400000">
              <a:off x="5806238" y="2898044"/>
              <a:ext cx="208387" cy="1697019"/>
            </a:xfrm>
            <a:prstGeom prst="bentConnector2">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u="sng" dirty="0" smtClean="0"/>
              <a:t>SM</a:t>
            </a:r>
            <a:r>
              <a:rPr lang="en-US" dirty="0" smtClean="0"/>
              <a:t>ART </a:t>
            </a:r>
            <a:r>
              <a:rPr lang="en-US" u="sng" dirty="0" smtClean="0"/>
              <a:t>I</a:t>
            </a:r>
            <a:r>
              <a:rPr lang="en-US" dirty="0" smtClean="0"/>
              <a:t>nterview </a:t>
            </a:r>
            <a:r>
              <a:rPr lang="en-US" u="sng" dirty="0" smtClean="0"/>
              <a:t>G</a:t>
            </a:r>
            <a:r>
              <a:rPr lang="en-US" dirty="0" smtClean="0"/>
              <a:t>uide - AF (SMIG-AF)</a:t>
            </a:r>
            <a:endParaRPr lang="en-US" dirty="0"/>
          </a:p>
        </p:txBody>
      </p:sp>
      <p:sp>
        <p:nvSpPr>
          <p:cNvPr id="22" name="Rectangle 21"/>
          <p:cNvSpPr/>
          <p:nvPr/>
        </p:nvSpPr>
        <p:spPr>
          <a:xfrm>
            <a:off x="7143749" y="1250850"/>
            <a:ext cx="1886025" cy="1661993"/>
          </a:xfrm>
          <a:prstGeom prst="rect">
            <a:avLst/>
          </a:prstGeom>
          <a:ln>
            <a:noFill/>
            <a:prstDash val="sysDash"/>
          </a:ln>
        </p:spPr>
        <p:txBody>
          <a:bodyPr wrap="square">
            <a:spAutoFit/>
          </a:bodyPr>
          <a:lstStyle/>
          <a:p>
            <a:pPr algn="l" defTabSz="1027113">
              <a:spcBef>
                <a:spcPct val="0"/>
              </a:spcBef>
            </a:pPr>
            <a:r>
              <a:rPr lang="en-US" sz="1400" dirty="0" smtClean="0"/>
              <a:t>Guides information gathering for the first set of activities </a:t>
            </a:r>
          </a:p>
          <a:p>
            <a:pPr algn="l" defTabSz="1027113">
              <a:spcBef>
                <a:spcPct val="0"/>
              </a:spcBef>
            </a:pPr>
            <a:endParaRPr lang="en-US" dirty="0" smtClean="0"/>
          </a:p>
          <a:p>
            <a:pPr algn="l" defTabSz="1027113">
              <a:spcBef>
                <a:spcPct val="0"/>
              </a:spcBef>
            </a:pPr>
            <a:endParaRPr lang="en-US" dirty="0" smtClean="0"/>
          </a:p>
          <a:p>
            <a:pPr algn="l" defTabSz="1027113">
              <a:spcBef>
                <a:spcPct val="0"/>
              </a:spcBef>
            </a:pPr>
            <a:endParaRPr lang="en-US" dirty="0"/>
          </a:p>
        </p:txBody>
      </p:sp>
      <p:sp>
        <p:nvSpPr>
          <p:cNvPr id="24" name="Rectangle 23"/>
          <p:cNvSpPr/>
          <p:nvPr/>
        </p:nvSpPr>
        <p:spPr>
          <a:xfrm>
            <a:off x="371408" y="4443471"/>
            <a:ext cx="2286067" cy="1384995"/>
          </a:xfrm>
          <a:prstGeom prst="rect">
            <a:avLst/>
          </a:prstGeom>
          <a:ln>
            <a:noFill/>
            <a:prstDash val="sysDash"/>
          </a:ln>
        </p:spPr>
        <p:txBody>
          <a:bodyPr wrap="square">
            <a:spAutoFit/>
          </a:bodyPr>
          <a:lstStyle/>
          <a:p>
            <a:pPr algn="l" defTabSz="1027113">
              <a:spcBef>
                <a:spcPct val="0"/>
              </a:spcBef>
            </a:pPr>
            <a:r>
              <a:rPr lang="en-US" sz="1400" dirty="0" smtClean="0"/>
              <a:t>The goal is to assure broad and consistent coverage of the factors that influence the cost, effort, and risk of SOA adoption.</a:t>
            </a:r>
            <a:endParaRPr lang="en-US" sz="1400" dirty="0"/>
          </a:p>
        </p:txBody>
      </p:sp>
      <p:sp>
        <p:nvSpPr>
          <p:cNvPr id="25" name="Rectangle 24"/>
          <p:cNvSpPr/>
          <p:nvPr/>
        </p:nvSpPr>
        <p:spPr>
          <a:xfrm>
            <a:off x="352361" y="1323656"/>
            <a:ext cx="1585978" cy="2677656"/>
          </a:xfrm>
          <a:prstGeom prst="rect">
            <a:avLst/>
          </a:prstGeom>
        </p:spPr>
        <p:txBody>
          <a:bodyPr wrap="square">
            <a:spAutoFit/>
          </a:bodyPr>
          <a:lstStyle/>
          <a:p>
            <a:pPr algn="l" defTabSz="1027113">
              <a:spcBef>
                <a:spcPct val="0"/>
              </a:spcBef>
            </a:pPr>
            <a:r>
              <a:rPr lang="en-US" sz="1400" dirty="0" smtClean="0"/>
              <a:t>Sixteen categories of questions that gather information about the adoption context, the technical and business goals, and the state of the legacy IT asset base</a:t>
            </a:r>
            <a:endParaRPr lang="en-US" sz="1400" dirty="0"/>
          </a:p>
        </p:txBody>
      </p:sp>
      <p:sp>
        <p:nvSpPr>
          <p:cNvPr id="26" name="Date Placeholder 25"/>
          <p:cNvSpPr>
            <a:spLocks noGrp="1"/>
          </p:cNvSpPr>
          <p:nvPr>
            <p:ph type="dt" sz="half" idx="4294967295"/>
          </p:nvPr>
        </p:nvSpPr>
        <p:spPr>
          <a:xfrm>
            <a:off x="685800" y="6248400"/>
            <a:ext cx="1905000" cy="457200"/>
          </a:xfrm>
        </p:spPr>
        <p:txBody>
          <a:bodyPr/>
          <a:lstStyle/>
          <a:p>
            <a:pPr>
              <a:defRPr/>
            </a:pPr>
            <a:fld id="{8B9FB0C2-612E-4093-AA09-F7537C141AC1}" type="datetime1">
              <a:rPr lang="en-US" smtClean="0"/>
              <a:pPr>
                <a:defRPr/>
              </a:pPr>
              <a:t>2/4/2013</a:t>
            </a:fld>
            <a:endParaRPr lang="en-US"/>
          </a:p>
        </p:txBody>
      </p:sp>
      <p:grpSp>
        <p:nvGrpSpPr>
          <p:cNvPr id="27" name="Group 19"/>
          <p:cNvGrpSpPr/>
          <p:nvPr/>
        </p:nvGrpSpPr>
        <p:grpSpPr>
          <a:xfrm>
            <a:off x="1921039" y="1219200"/>
            <a:ext cx="5439881" cy="4779852"/>
            <a:chOff x="1854690" y="1219200"/>
            <a:chExt cx="6546562" cy="5402904"/>
          </a:xfrm>
        </p:grpSpPr>
        <p:sp>
          <p:nvSpPr>
            <p:cNvPr id="28" name="Rectangle 27"/>
            <p:cNvSpPr/>
            <p:nvPr/>
          </p:nvSpPr>
          <p:spPr>
            <a:xfrm>
              <a:off x="1854690" y="2245464"/>
              <a:ext cx="1371601" cy="8686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Analyze Business Intent</a:t>
              </a:r>
              <a:endParaRPr lang="en-US" sz="1400" b="1" dirty="0">
                <a:solidFill>
                  <a:schemeClr val="tx2"/>
                </a:solidFill>
              </a:endParaRPr>
            </a:p>
          </p:txBody>
        </p:sp>
        <p:sp>
          <p:nvSpPr>
            <p:cNvPr id="29" name="Rectangle 28"/>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Analyze Technical Intent</a:t>
              </a:r>
              <a:endParaRPr lang="en-US" sz="1400" b="1" dirty="0">
                <a:solidFill>
                  <a:schemeClr val="tx2"/>
                </a:solidFill>
              </a:endParaRPr>
            </a:p>
          </p:txBody>
        </p:sp>
        <p:sp>
          <p:nvSpPr>
            <p:cNvPr id="30" name="Rectangle 29"/>
            <p:cNvSpPr/>
            <p:nvPr/>
          </p:nvSpPr>
          <p:spPr>
            <a:xfrm>
              <a:off x="5760234" y="3170402"/>
              <a:ext cx="2641018"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Review Current</a:t>
              </a:r>
            </a:p>
            <a:p>
              <a:pPr>
                <a:spcBef>
                  <a:spcPts val="0"/>
                </a:spcBef>
              </a:pPr>
              <a:r>
                <a:rPr lang="en-US" sz="1400" b="1" dirty="0" smtClean="0">
                  <a:solidFill>
                    <a:schemeClr val="tx2"/>
                  </a:solidFill>
                </a:rPr>
                <a:t> Technology</a:t>
              </a:r>
              <a:endParaRPr lang="en-US" sz="1400" b="1" dirty="0">
                <a:solidFill>
                  <a:schemeClr val="tx2"/>
                </a:solidFill>
              </a:endParaRPr>
            </a:p>
          </p:txBody>
        </p:sp>
        <p:sp>
          <p:nvSpPr>
            <p:cNvPr id="31" name="Rectangle 30"/>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Establish Success Criteria</a:t>
              </a:r>
              <a:endParaRPr lang="en-US" sz="1400" b="1" dirty="0">
                <a:solidFill>
                  <a:schemeClr val="tx2"/>
                </a:solidFill>
              </a:endParaRPr>
            </a:p>
          </p:txBody>
        </p:sp>
        <p:sp>
          <p:nvSpPr>
            <p:cNvPr id="32" name="Rectangle 31"/>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Review and Corroborate Findings</a:t>
              </a:r>
              <a:endParaRPr lang="en-US" sz="1400" b="1" dirty="0">
                <a:solidFill>
                  <a:schemeClr val="tx2"/>
                </a:solidFill>
              </a:endParaRPr>
            </a:p>
          </p:txBody>
        </p:sp>
        <p:sp>
          <p:nvSpPr>
            <p:cNvPr id="33" name="Rectangle 32"/>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Make Feasibility Recommendation</a:t>
              </a:r>
              <a:endParaRPr lang="en-US" sz="1400" b="1" dirty="0">
                <a:solidFill>
                  <a:schemeClr val="tx2"/>
                </a:solidFill>
              </a:endParaRPr>
            </a:p>
          </p:txBody>
        </p:sp>
        <p:sp>
          <p:nvSpPr>
            <p:cNvPr id="34" name="Rectangle 33"/>
            <p:cNvSpPr/>
            <p:nvPr/>
          </p:nvSpPr>
          <p:spPr>
            <a:xfrm>
              <a:off x="3747705" y="1219200"/>
              <a:ext cx="1786037" cy="5334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400" b="1" dirty="0" smtClean="0">
                  <a:solidFill>
                    <a:schemeClr val="tx2"/>
                  </a:solidFill>
                </a:rPr>
                <a:t>Establish Context</a:t>
              </a:r>
              <a:endParaRPr lang="en-US" sz="1400" b="1" dirty="0">
                <a:solidFill>
                  <a:schemeClr val="tx2"/>
                </a:solidFill>
              </a:endParaRPr>
            </a:p>
          </p:txBody>
        </p:sp>
      </p:grpSp>
      <p:cxnSp>
        <p:nvCxnSpPr>
          <p:cNvPr id="35" name="Straight Arrow Connector 34"/>
          <p:cNvCxnSpPr/>
          <p:nvPr/>
        </p:nvCxnSpPr>
        <p:spPr bwMode="auto">
          <a:xfrm rot="5400000">
            <a:off x="6211594" y="2817146"/>
            <a:ext cx="247913" cy="8580"/>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7" name="Shape 36"/>
          <p:cNvCxnSpPr>
            <a:stCxn id="34" idx="2"/>
            <a:endCxn id="28" idx="0"/>
          </p:cNvCxnSpPr>
          <p:nvPr/>
        </p:nvCxnSpPr>
        <p:spPr bwMode="auto">
          <a:xfrm rot="5400000">
            <a:off x="3145490" y="1036507"/>
            <a:ext cx="436028" cy="1745193"/>
          </a:xfrm>
          <a:prstGeom prst="bentConnector3">
            <a:avLst>
              <a:gd name="adj1" fmla="val 50000"/>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hape 37"/>
          <p:cNvCxnSpPr>
            <a:stCxn id="34" idx="2"/>
            <a:endCxn id="29" idx="0"/>
          </p:cNvCxnSpPr>
          <p:nvPr/>
        </p:nvCxnSpPr>
        <p:spPr bwMode="auto">
          <a:xfrm rot="16200000" flipH="1">
            <a:off x="4917273" y="1009916"/>
            <a:ext cx="436029" cy="1798374"/>
          </a:xfrm>
          <a:prstGeom prst="bentConnector3">
            <a:avLst>
              <a:gd name="adj1" fmla="val 50000"/>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1" idx="2"/>
            <a:endCxn id="32" idx="0"/>
          </p:cNvCxnSpPr>
          <p:nvPr/>
        </p:nvCxnSpPr>
        <p:spPr bwMode="auto">
          <a:xfrm rot="5400000">
            <a:off x="4116198" y="4402343"/>
            <a:ext cx="239807" cy="1588"/>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2" idx="2"/>
            <a:endCxn id="33" idx="0"/>
          </p:cNvCxnSpPr>
          <p:nvPr/>
        </p:nvCxnSpPr>
        <p:spPr bwMode="auto">
          <a:xfrm rot="5400000">
            <a:off x="4100253" y="5256488"/>
            <a:ext cx="271697" cy="1588"/>
          </a:xfrm>
          <a:prstGeom prst="straightConnector1">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1" name="Shape 40"/>
          <p:cNvCxnSpPr>
            <a:stCxn id="28" idx="2"/>
            <a:endCxn id="31" idx="1"/>
          </p:cNvCxnSpPr>
          <p:nvPr/>
        </p:nvCxnSpPr>
        <p:spPr bwMode="auto">
          <a:xfrm rot="16200000" flipH="1">
            <a:off x="2495438" y="2891068"/>
            <a:ext cx="1043940" cy="1053003"/>
          </a:xfrm>
          <a:prstGeom prst="bentConnector2">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hape 41"/>
          <p:cNvCxnSpPr>
            <a:stCxn id="30" idx="2"/>
            <a:endCxn id="31" idx="3"/>
          </p:cNvCxnSpPr>
          <p:nvPr/>
        </p:nvCxnSpPr>
        <p:spPr bwMode="auto">
          <a:xfrm rot="5400000">
            <a:off x="5402250" y="3078150"/>
            <a:ext cx="387432" cy="1335349"/>
          </a:xfrm>
          <a:prstGeom prst="bentConnector2">
            <a:avLst/>
          </a:prstGeom>
          <a:ln w="25400">
            <a:headEnd type="none" w="med" len="med"/>
            <a:tailEnd type="triangle" w="lg" len="med"/>
          </a:ln>
        </p:spPr>
        <p:style>
          <a:lnRef idx="1">
            <a:schemeClr val="accent1"/>
          </a:lnRef>
          <a:fillRef idx="0">
            <a:schemeClr val="accent1"/>
          </a:fillRef>
          <a:effectRef idx="0">
            <a:schemeClr val="accent1"/>
          </a:effectRef>
          <a:fontRef idx="minor">
            <a:schemeClr val="tx1"/>
          </a:fontRef>
        </p:style>
      </p:cxnSp>
      <p:sp>
        <p:nvSpPr>
          <p:cNvPr id="23" name="AutoShape 3"/>
          <p:cNvSpPr>
            <a:spLocks noChangeArrowheads="1"/>
          </p:cNvSpPr>
          <p:nvPr/>
        </p:nvSpPr>
        <p:spPr bwMode="auto">
          <a:xfrm rot="567559">
            <a:off x="1869629" y="1271621"/>
            <a:ext cx="5748355" cy="3101182"/>
          </a:xfrm>
          <a:prstGeom prst="wedgeEllipseCallout">
            <a:avLst>
              <a:gd name="adj1" fmla="val 37204"/>
              <a:gd name="adj2" fmla="val -56182"/>
            </a:avLst>
          </a:prstGeom>
          <a:noFill/>
          <a:ln w="38100">
            <a:solidFill>
              <a:srgbClr val="CC3300"/>
            </a:solidFill>
            <a:miter lim="800000"/>
            <a:headEnd/>
            <a:tailEnd/>
          </a:ln>
        </p:spPr>
        <p:txBody>
          <a:bodyPr lIns="102692" tIns="51346" rIns="102692" bIns="51346" anchor="ctr"/>
          <a:lstStyle/>
          <a:p>
            <a:pPr defTabSz="1027113">
              <a:spcBef>
                <a:spcPct val="0"/>
              </a:spcBef>
            </a:pPr>
            <a:endParaRPr lang="en-US" sz="18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dirty="0" smtClean="0"/>
              <a:t>SMART-AF SMIG Content</a:t>
            </a:r>
          </a:p>
        </p:txBody>
      </p:sp>
      <p:graphicFrame>
        <p:nvGraphicFramePr>
          <p:cNvPr id="1104899" name="Group 3"/>
          <p:cNvGraphicFramePr>
            <a:graphicFrameLocks noGrp="1"/>
          </p:cNvGraphicFramePr>
          <p:nvPr>
            <p:ph type="tbl" idx="1"/>
          </p:nvPr>
        </p:nvGraphicFramePr>
        <p:xfrm>
          <a:off x="370840" y="1310641"/>
          <a:ext cx="8407400" cy="4562256"/>
        </p:xfrm>
        <a:graphic>
          <a:graphicData uri="http://schemas.openxmlformats.org/drawingml/2006/table">
            <a:tbl>
              <a:tblPr/>
              <a:tblGrid>
                <a:gridCol w="4203700"/>
                <a:gridCol w="4203700"/>
              </a:tblGrid>
              <a:tr h="279866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Establish Context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accent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General information about the organization</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Goals and expectations of moving to a SOA environment</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Current role of SOA within the organization</a:t>
                      </a:r>
                    </a:p>
                    <a:p>
                      <a:pPr marL="344488" marR="0" lvl="1" indent="-215900" algn="l" defTabSz="811213"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charset="0"/>
                      </a:endParaRPr>
                    </a:p>
                  </a:txBody>
                  <a:tcPr marT="91440" marB="9144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Analyze Business/Technical Intent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Business drivers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Process, cost, risk and external factors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Business processes known to be SOA candidates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Limitations of current software systems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Expected impact of SOA adoption</a:t>
                      </a:r>
                    </a:p>
                  </a:txBody>
                  <a:tcPr marT="91440" marB="9144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36176">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Review Current Technology</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Legacy system assets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Current IT architecture</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Governance</a:t>
                      </a:r>
                    </a:p>
                  </a:txBody>
                  <a:tcPr marT="91440" marB="9144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Establish Success Criteria</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Criteria definition</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Criteria application</a:t>
                      </a:r>
                    </a:p>
                  </a:txBody>
                  <a:tcPr marT="91440" marB="9144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0D2FE58-8536-41D0-8EBA-E41E6C85644E}"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SMART-AF Artifacts</a:t>
            </a:r>
            <a:endParaRPr lang="en-US" dirty="0"/>
          </a:p>
        </p:txBody>
      </p:sp>
      <p:sp>
        <p:nvSpPr>
          <p:cNvPr id="3" name="Content Placeholder 2"/>
          <p:cNvSpPr>
            <a:spLocks noGrp="1"/>
          </p:cNvSpPr>
          <p:nvPr>
            <p:ph idx="1"/>
          </p:nvPr>
        </p:nvSpPr>
        <p:spPr>
          <a:xfrm>
            <a:off x="355600" y="1371600"/>
            <a:ext cx="8407400" cy="4609652"/>
          </a:xfrm>
        </p:spPr>
        <p:txBody>
          <a:bodyPr/>
          <a:lstStyle/>
          <a:p>
            <a:r>
              <a:rPr lang="en-US" sz="1800" dirty="0" smtClean="0"/>
              <a:t>Five key artifacts are developed during the course of a SMART-AF engagement</a:t>
            </a:r>
          </a:p>
          <a:p>
            <a:pPr lvl="1"/>
            <a:r>
              <a:rPr lang="en-US" sz="1600" dirty="0" smtClean="0"/>
              <a:t>Stakeholder List</a:t>
            </a:r>
          </a:p>
          <a:p>
            <a:pPr lvl="1"/>
            <a:r>
              <a:rPr lang="en-US" sz="1600" dirty="0" smtClean="0"/>
              <a:t>Business Process - Organization Mapping</a:t>
            </a:r>
          </a:p>
          <a:p>
            <a:pPr lvl="1"/>
            <a:r>
              <a:rPr lang="en-US" sz="1600" dirty="0" smtClean="0"/>
              <a:t>Business Process - Software System Mapping</a:t>
            </a:r>
          </a:p>
          <a:p>
            <a:pPr lvl="1"/>
            <a:r>
              <a:rPr lang="en-US" sz="1600" dirty="0" smtClean="0"/>
              <a:t>Adoption Issues List </a:t>
            </a:r>
          </a:p>
          <a:p>
            <a:pPr lvl="1"/>
            <a:r>
              <a:rPr lang="en-US" sz="1600" dirty="0" smtClean="0"/>
              <a:t>Candidate Business Process List</a:t>
            </a:r>
          </a:p>
          <a:p>
            <a:pPr lvl="0"/>
            <a:r>
              <a:rPr lang="en-US" sz="1800" dirty="0" smtClean="0"/>
              <a:t>The first four artifacts are created during </a:t>
            </a:r>
            <a:r>
              <a:rPr lang="en-US" sz="1800" i="1" dirty="0" smtClean="0"/>
              <a:t>Establish Context </a:t>
            </a:r>
            <a:r>
              <a:rPr lang="en-US" sz="1800" dirty="0" smtClean="0"/>
              <a:t>and refined through each successive process step. The fifth artifact is created during </a:t>
            </a:r>
            <a:r>
              <a:rPr lang="en-US" sz="1800" i="1" dirty="0" smtClean="0">
                <a:latin typeface="Arial" charset="0"/>
              </a:rPr>
              <a:t>Analyze Business Intent </a:t>
            </a:r>
            <a:r>
              <a:rPr lang="en-US" sz="1800" dirty="0" smtClean="0"/>
              <a:t>and refined through each successive process step. </a:t>
            </a:r>
          </a:p>
          <a:p>
            <a:pPr lvl="0">
              <a:defRPr/>
            </a:pPr>
            <a:r>
              <a:rPr lang="en-US" sz="1800" dirty="0" smtClean="0"/>
              <a:t>These artifacts forms the basis of the final recommendations (i.e., the last two artifacts) </a:t>
            </a:r>
          </a:p>
          <a:p>
            <a:pPr lvl="1">
              <a:buFont typeface="Arial" pitchFamily="34" charset="0"/>
              <a:buChar char="•"/>
              <a:defRPr/>
            </a:pPr>
            <a:r>
              <a:rPr lang="en-US" sz="1600" dirty="0" smtClean="0"/>
              <a:t>Assessment for SOA Adoption Feasibility </a:t>
            </a:r>
          </a:p>
          <a:p>
            <a:pPr lvl="1">
              <a:buFont typeface="Arial" pitchFamily="34" charset="0"/>
              <a:buChar char="•"/>
              <a:defRPr/>
            </a:pPr>
            <a:r>
              <a:rPr lang="en-US" sz="1600" dirty="0" smtClean="0"/>
              <a:t>Strategy for SOA Adoption</a:t>
            </a:r>
            <a:endParaRPr lang="en-US" sz="16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US" dirty="0" smtClean="0"/>
              <a:t>SMART-AF Engagement Artifacts</a:t>
            </a:r>
          </a:p>
        </p:txBody>
      </p:sp>
      <p:graphicFrame>
        <p:nvGraphicFramePr>
          <p:cNvPr id="1106947" name="Group 3"/>
          <p:cNvGraphicFramePr>
            <a:graphicFrameLocks noGrp="1"/>
          </p:cNvGraphicFramePr>
          <p:nvPr>
            <p:ph idx="1"/>
          </p:nvPr>
        </p:nvGraphicFramePr>
        <p:xfrm>
          <a:off x="355600" y="1263469"/>
          <a:ext cx="8407400" cy="3256949"/>
        </p:xfrm>
        <a:graphic>
          <a:graphicData uri="http://schemas.openxmlformats.org/drawingml/2006/table">
            <a:tbl>
              <a:tblPr/>
              <a:tblGrid>
                <a:gridCol w="1604963"/>
                <a:gridCol w="993775"/>
                <a:gridCol w="1146175"/>
                <a:gridCol w="1222375"/>
                <a:gridCol w="1147762"/>
                <a:gridCol w="1146175"/>
                <a:gridCol w="1146175"/>
              </a:tblGrid>
              <a:tr h="434975">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Establish </a:t>
                      </a:r>
                    </a:p>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Context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Analyze Business Intent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Analyze Technical Intent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Review Current Technology</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Establish Success Criteria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Review and Corroborate Findings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r>
              <a:tr h="4032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Stakeholder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47628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Adoption Issues List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47628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Business Process -Organization Mapping</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3841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Business Process -Software System Mapping</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349069">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Candidate Business Process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6E68302-2FE4-473C-86D5-63DC3F0E92F4}"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sz="2400" dirty="0" smtClean="0"/>
              <a:t>The SMART Family</a:t>
            </a:r>
          </a:p>
          <a:p>
            <a:r>
              <a:rPr lang="en-US" sz="2400" dirty="0" smtClean="0"/>
              <a:t>Overview of SMART-AF</a:t>
            </a:r>
          </a:p>
          <a:p>
            <a:r>
              <a:rPr lang="en-US" sz="2400" b="1" dirty="0" smtClean="0">
                <a:solidFill>
                  <a:schemeClr val="tx2"/>
                </a:solidFill>
              </a:rPr>
              <a:t>Detailed Description of SMART-AF</a:t>
            </a:r>
          </a:p>
          <a:p>
            <a:pPr lvl="1">
              <a:spcAft>
                <a:spcPts val="600"/>
              </a:spcAft>
            </a:pPr>
            <a:r>
              <a:rPr lang="en-US" dirty="0" smtClean="0">
                <a:solidFill>
                  <a:schemeClr val="tx1">
                    <a:lumMod val="75000"/>
                    <a:lumOff val="25000"/>
                  </a:schemeClr>
                </a:solidFill>
              </a:rPr>
              <a:t>Establish Context</a:t>
            </a:r>
          </a:p>
          <a:p>
            <a:pPr lvl="1">
              <a:spcAft>
                <a:spcPts val="600"/>
              </a:spcAft>
            </a:pPr>
            <a:r>
              <a:rPr lang="en-US" dirty="0" smtClean="0"/>
              <a:t>Analyze Business Intent</a:t>
            </a:r>
          </a:p>
          <a:p>
            <a:pPr lvl="1">
              <a:spcAft>
                <a:spcPts val="600"/>
              </a:spcAft>
            </a:pPr>
            <a:r>
              <a:rPr lang="en-US" dirty="0" smtClean="0"/>
              <a:t>Analyze Technical Intent</a:t>
            </a:r>
          </a:p>
          <a:p>
            <a:pPr lvl="1">
              <a:spcAft>
                <a:spcPts val="600"/>
              </a:spcAft>
            </a:pPr>
            <a:r>
              <a:rPr lang="en-US" dirty="0" smtClean="0"/>
              <a:t>Review Current Technology</a:t>
            </a:r>
          </a:p>
          <a:p>
            <a:pPr lvl="1">
              <a:spcAft>
                <a:spcPts val="600"/>
              </a:spcAft>
            </a:pPr>
            <a:r>
              <a:rPr lang="en-US" dirty="0" smtClean="0"/>
              <a:t>Establish Success Criteria</a:t>
            </a:r>
          </a:p>
          <a:p>
            <a:pPr lvl="1">
              <a:spcAft>
                <a:spcPts val="600"/>
              </a:spcAft>
            </a:pPr>
            <a:r>
              <a:rPr lang="en-US" dirty="0" smtClean="0"/>
              <a:t>Review and Corroborate Findings</a:t>
            </a:r>
          </a:p>
          <a:p>
            <a:pPr lvl="1">
              <a:spcAft>
                <a:spcPts val="600"/>
              </a:spcAft>
            </a:pPr>
            <a:r>
              <a:rPr lang="en-US" dirty="0" smtClean="0"/>
              <a:t>Make Feasibility Recommendation</a:t>
            </a:r>
          </a:p>
          <a:p>
            <a:pPr lvl="1">
              <a:spcAft>
                <a:spcPts val="600"/>
              </a:spcAft>
            </a:pPr>
            <a:endParaRPr lang="en-US" dirty="0" smtClean="0"/>
          </a:p>
          <a:p>
            <a:endParaRPr lang="en-US" dirty="0" smtClean="0"/>
          </a:p>
          <a:p>
            <a:pPr lvl="1"/>
            <a:endParaRPr lang="en-US" dirty="0" smtClean="0"/>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55600" y="1385888"/>
            <a:ext cx="8407400" cy="4435475"/>
          </a:xfrm>
        </p:spPr>
        <p:txBody>
          <a:bodyPr/>
          <a:lstStyle/>
          <a:p>
            <a:r>
              <a:rPr lang="en-US" sz="2400" dirty="0" smtClean="0"/>
              <a:t>[Add agenda here]</a:t>
            </a:r>
            <a:endParaRPr lang="en-US" dirty="0" smtClean="0"/>
          </a:p>
          <a:p>
            <a:pPr lvl="1"/>
            <a:r>
              <a:rPr lang="en-US" dirty="0" smtClean="0"/>
              <a:t>There is a proposed agenda in the SharePoint SMART-AF materials that can be modified to meet this organizations needs.</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Arrow Connector 38"/>
          <p:cNvCxnSpPr>
            <a:stCxn id="33" idx="2"/>
            <a:endCxn id="34" idx="0"/>
          </p:cNvCxnSpPr>
          <p:nvPr/>
        </p:nvCxnSpPr>
        <p:spPr bwMode="auto">
          <a:xfrm rot="5400000">
            <a:off x="3644327" y="2806197"/>
            <a:ext cx="278393" cy="1588"/>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40" name="Shape 36"/>
          <p:cNvCxnSpPr>
            <a:stCxn id="38" idx="2"/>
            <a:endCxn id="32" idx="0"/>
          </p:cNvCxnSpPr>
          <p:nvPr/>
        </p:nvCxnSpPr>
        <p:spPr bwMode="auto">
          <a:xfrm rot="5400000">
            <a:off x="1150186" y="1347531"/>
            <a:ext cx="786548" cy="1473666"/>
          </a:xfrm>
          <a:prstGeom prst="bentConnector3">
            <a:avLst>
              <a:gd name="adj1" fmla="val 28687"/>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bwMode="auto">
          <a:xfrm rot="16200000" flipH="1">
            <a:off x="2114672" y="439158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bwMode="auto">
          <a:xfrm rot="5400000">
            <a:off x="2098728" y="524573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44" name="Shape 43"/>
          <p:cNvCxnSpPr>
            <a:stCxn id="32" idx="2"/>
            <a:endCxn id="35" idx="1"/>
          </p:cNvCxnSpPr>
          <p:nvPr/>
        </p:nvCxnSpPr>
        <p:spPr bwMode="auto">
          <a:xfrm rot="16200000" flipH="1">
            <a:off x="904502" y="3148245"/>
            <a:ext cx="69342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45" name="Shape 44"/>
          <p:cNvCxnSpPr>
            <a:stCxn id="34" idx="2"/>
            <a:endCxn id="35" idx="3"/>
          </p:cNvCxnSpPr>
          <p:nvPr/>
        </p:nvCxnSpPr>
        <p:spPr bwMode="auto">
          <a:xfrm rot="5400000">
            <a:off x="3130440" y="3286458"/>
            <a:ext cx="387433" cy="918734"/>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82" name="Shape 36"/>
          <p:cNvCxnSpPr>
            <a:stCxn id="38" idx="2"/>
            <a:endCxn id="33" idx="0"/>
          </p:cNvCxnSpPr>
          <p:nvPr/>
        </p:nvCxnSpPr>
        <p:spPr bwMode="auto">
          <a:xfrm rot="16200000" flipH="1">
            <a:off x="2813894" y="1157489"/>
            <a:ext cx="436029" cy="1503230"/>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179202" name="Rectangle 2"/>
          <p:cNvSpPr>
            <a:spLocks noGrp="1" noChangeArrowheads="1"/>
          </p:cNvSpPr>
          <p:nvPr>
            <p:ph type="title"/>
          </p:nvPr>
        </p:nvSpPr>
        <p:spPr/>
        <p:txBody>
          <a:bodyPr/>
          <a:lstStyle/>
          <a:p>
            <a:pPr eaLnBrk="1" hangingPunct="1"/>
            <a:r>
              <a:rPr lang="en-US" dirty="0" smtClean="0"/>
              <a:t>Establish Context: Goals</a:t>
            </a:r>
          </a:p>
        </p:txBody>
      </p:sp>
      <p:sp>
        <p:nvSpPr>
          <p:cNvPr id="179203" name="Rectangle 3"/>
          <p:cNvSpPr>
            <a:spLocks noGrp="1" noChangeArrowheads="1"/>
          </p:cNvSpPr>
          <p:nvPr>
            <p:ph type="body" sz="half" idx="2"/>
          </p:nvPr>
        </p:nvSpPr>
        <p:spPr>
          <a:xfrm>
            <a:off x="4907280" y="1752599"/>
            <a:ext cx="3749814" cy="3966275"/>
          </a:xfrm>
        </p:spPr>
        <p:txBody>
          <a:bodyPr/>
          <a:lstStyle/>
          <a:p>
            <a:pPr marL="341313" indent="-341313">
              <a:spcAft>
                <a:spcPts val="300"/>
              </a:spcAft>
              <a:buSzPct val="100000"/>
              <a:buFont typeface="+mj-lt"/>
              <a:buAutoNum type="arabicPeriod"/>
            </a:pPr>
            <a:r>
              <a:rPr lang="en-US" dirty="0" smtClean="0"/>
              <a:t>Understand the overall structure and mission of the organization</a:t>
            </a:r>
          </a:p>
          <a:p>
            <a:pPr marL="341313" indent="-341313">
              <a:spcAft>
                <a:spcPts val="300"/>
              </a:spcAft>
              <a:buSzPct val="100000"/>
              <a:buFont typeface="+mj-lt"/>
              <a:buAutoNum type="arabicPeriod"/>
            </a:pPr>
            <a:endParaRPr lang="en-US" dirty="0" smtClean="0"/>
          </a:p>
          <a:p>
            <a:pPr marL="341313" indent="-341313">
              <a:spcAft>
                <a:spcPts val="300"/>
              </a:spcAft>
              <a:buSzPct val="100000"/>
              <a:buFont typeface="+mj-lt"/>
              <a:buAutoNum type="arabicPeriod"/>
            </a:pPr>
            <a:r>
              <a:rPr lang="en-US" dirty="0" smtClean="0"/>
              <a:t>Identify the high-level goals and expected benefits of SOA adoption</a:t>
            </a:r>
          </a:p>
          <a:p>
            <a:pPr marL="341313" indent="-341313">
              <a:spcAft>
                <a:spcPts val="300"/>
              </a:spcAft>
              <a:buSzPct val="100000"/>
              <a:buFont typeface="+mj-lt"/>
              <a:buAutoNum type="arabicPeriod"/>
            </a:pPr>
            <a:endParaRPr lang="en-US" dirty="0" smtClean="0"/>
          </a:p>
          <a:p>
            <a:pPr marL="341313" indent="-341313">
              <a:spcAft>
                <a:spcPts val="300"/>
              </a:spcAft>
              <a:buSzPct val="100000"/>
              <a:buFont typeface="+mj-lt"/>
              <a:buAutoNum type="arabicPeriod"/>
            </a:pPr>
            <a:r>
              <a:rPr lang="en-US" dirty="0" smtClean="0"/>
              <a:t>Determine the current role of SOA within the organization</a:t>
            </a:r>
          </a:p>
          <a:p>
            <a:pPr marL="341313" indent="-341313">
              <a:spcAft>
                <a:spcPts val="300"/>
              </a:spcAft>
              <a:buSzPct val="100000"/>
            </a:pPr>
            <a:endParaRPr lang="en-US" dirty="0" smtClean="0"/>
          </a:p>
        </p:txBody>
      </p:sp>
      <p:grpSp>
        <p:nvGrpSpPr>
          <p:cNvPr id="31" name="Group 19"/>
          <p:cNvGrpSpPr/>
          <p:nvPr/>
        </p:nvGrpSpPr>
        <p:grpSpPr>
          <a:xfrm>
            <a:off x="325422" y="1219201"/>
            <a:ext cx="4189621" cy="4779852"/>
            <a:chOff x="1854690" y="1219200"/>
            <a:chExt cx="5970944" cy="5402904"/>
          </a:xfrm>
        </p:grpSpPr>
        <p:sp>
          <p:nvSpPr>
            <p:cNvPr id="32" name="Rectangle 31"/>
            <p:cNvSpPr/>
            <p:nvPr/>
          </p:nvSpPr>
          <p:spPr>
            <a:xfrm>
              <a:off x="1854690" y="2641674"/>
              <a:ext cx="1371601" cy="86865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3" name="Rectangle 32"/>
            <p:cNvSpPr/>
            <p:nvPr/>
          </p:nvSpPr>
          <p:spPr>
            <a:xfrm>
              <a:off x="5756708"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34" name="Rectangle 33"/>
            <p:cNvSpPr/>
            <p:nvPr/>
          </p:nvSpPr>
          <p:spPr>
            <a:xfrm>
              <a:off x="5740546" y="3170402"/>
              <a:ext cx="2085088"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35" name="Rectangle 34"/>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36" name="Rectangle 35"/>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37" name="Rectangle 36"/>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sp>
          <p:nvSpPr>
            <p:cNvPr id="38" name="Rectangle 37"/>
            <p:cNvSpPr/>
            <p:nvPr/>
          </p:nvSpPr>
          <p:spPr>
            <a:xfrm>
              <a:off x="3747704" y="1219200"/>
              <a:ext cx="1786036" cy="533400"/>
            </a:xfrm>
            <a:prstGeom prst="rect">
              <a:avLst/>
            </a:prstGeom>
            <a:solidFill>
              <a:schemeClr val="accent2"/>
            </a:solidFill>
            <a:ln w="25400">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Establish Context</a:t>
              </a:r>
              <a:endParaRPr lang="en-US" sz="1100" b="1" dirty="0">
                <a:solidFill>
                  <a:schemeClr val="bg1"/>
                </a:solidFill>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338138" y="304800"/>
            <a:ext cx="8501062" cy="775597"/>
          </a:xfrm>
        </p:spPr>
        <p:txBody>
          <a:bodyPr/>
          <a:lstStyle/>
          <a:p>
            <a:pPr eaLnBrk="1" hangingPunct="1"/>
            <a:r>
              <a:rPr lang="en-US" dirty="0" smtClean="0"/>
              <a:t>Understand the Organization’s Structure and Mission</a:t>
            </a:r>
          </a:p>
        </p:txBody>
      </p:sp>
      <p:sp>
        <p:nvSpPr>
          <p:cNvPr id="165891" name="Rectangle 3"/>
          <p:cNvSpPr>
            <a:spLocks noGrp="1" noChangeArrowheads="1"/>
          </p:cNvSpPr>
          <p:nvPr>
            <p:ph type="body" idx="1"/>
          </p:nvPr>
        </p:nvSpPr>
        <p:spPr>
          <a:xfrm>
            <a:off x="355600" y="1371600"/>
            <a:ext cx="4368800" cy="4435475"/>
          </a:xfrm>
        </p:spPr>
        <p:txBody>
          <a:bodyPr/>
          <a:lstStyle/>
          <a:p>
            <a:pPr eaLnBrk="1" hangingPunct="1">
              <a:defRPr/>
            </a:pPr>
            <a:r>
              <a:rPr lang="en-US" dirty="0" smtClean="0"/>
              <a:t>Understand the major business functions of the organization</a:t>
            </a:r>
          </a:p>
          <a:p>
            <a:pPr eaLnBrk="1" hangingPunct="1">
              <a:defRPr/>
            </a:pPr>
            <a:r>
              <a:rPr lang="en-US" dirty="0" smtClean="0"/>
              <a:t>Understand the significance of software for the organization</a:t>
            </a:r>
          </a:p>
          <a:p>
            <a:pPr eaLnBrk="1" hangingPunct="1">
              <a:defRPr/>
            </a:pPr>
            <a:r>
              <a:rPr lang="en-US" dirty="0" smtClean="0"/>
              <a:t>Understand the overall condition of the organization’s software systems</a:t>
            </a:r>
          </a:p>
          <a:p>
            <a:pPr eaLnBrk="1" hangingPunct="1">
              <a:defRPr/>
            </a:pPr>
            <a:r>
              <a:rPr lang="en-US" dirty="0" smtClean="0"/>
              <a:t>Determine the relationships between the organizational structure and the existing software assets</a:t>
            </a:r>
          </a:p>
          <a:p>
            <a:pPr marL="233363" indent="-233363" eaLnBrk="1" hangingPunct="1">
              <a:defRPr/>
            </a:pPr>
            <a:endParaRPr lang="en-US"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8320" y="1465900"/>
            <a:ext cx="2125587" cy="16583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4159" y="3406659"/>
            <a:ext cx="1923223" cy="196381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338138" y="304800"/>
            <a:ext cx="8501062" cy="387798"/>
          </a:xfrm>
        </p:spPr>
        <p:txBody>
          <a:bodyPr/>
          <a:lstStyle/>
          <a:p>
            <a:pPr eaLnBrk="1" hangingPunct="1"/>
            <a:r>
              <a:rPr lang="en-US" dirty="0" smtClean="0"/>
              <a:t>Identify Goals and Expectations of SOA Adoption</a:t>
            </a:r>
          </a:p>
        </p:txBody>
      </p:sp>
      <p:sp>
        <p:nvSpPr>
          <p:cNvPr id="182275" name="Rectangle 3"/>
          <p:cNvSpPr>
            <a:spLocks noGrp="1" noChangeArrowheads="1"/>
          </p:cNvSpPr>
          <p:nvPr>
            <p:ph type="body" idx="1"/>
          </p:nvPr>
        </p:nvSpPr>
        <p:spPr>
          <a:xfrm>
            <a:off x="355600" y="1371600"/>
            <a:ext cx="4978400" cy="4435475"/>
          </a:xfrm>
        </p:spPr>
        <p:txBody>
          <a:bodyPr/>
          <a:lstStyle/>
          <a:p>
            <a:pPr eaLnBrk="1" hangingPunct="1"/>
            <a:r>
              <a:rPr lang="en-US" dirty="0" smtClean="0"/>
              <a:t>Identify issues and problems that suggest the adoption of a new technology</a:t>
            </a:r>
          </a:p>
          <a:p>
            <a:pPr eaLnBrk="1" hangingPunct="1"/>
            <a:r>
              <a:rPr lang="en-US" dirty="0" smtClean="0"/>
              <a:t>Identify key persons that support SOA adoption in general throughout the entire enterprise</a:t>
            </a:r>
          </a:p>
          <a:p>
            <a:pPr eaLnBrk="1" hangingPunct="1"/>
            <a:r>
              <a:rPr lang="en-US" dirty="0" smtClean="0"/>
              <a:t>Identify the major expected benefits of SOA adoption</a:t>
            </a:r>
          </a:p>
          <a:p>
            <a:pPr eaLnBrk="1" hangingPunct="1"/>
            <a:r>
              <a:rPr lang="en-US" dirty="0" smtClean="0"/>
              <a:t>Understand the assumptions about the planned role of SOA in the organization’s business processes</a:t>
            </a:r>
          </a:p>
        </p:txBody>
      </p:sp>
      <p:pic>
        <p:nvPicPr>
          <p:cNvPr id="182276" name="Picture 4" descr="j0233018"/>
          <p:cNvPicPr>
            <a:picLocks noChangeAspect="1" noChangeArrowheads="1"/>
          </p:cNvPicPr>
          <p:nvPr/>
        </p:nvPicPr>
        <p:blipFill>
          <a:blip r:embed="rId3" cstate="print"/>
          <a:srcRect/>
          <a:stretch>
            <a:fillRect/>
          </a:stretch>
        </p:blipFill>
        <p:spPr bwMode="auto">
          <a:xfrm>
            <a:off x="5791200" y="2362200"/>
            <a:ext cx="2368550" cy="240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38138" y="304800"/>
            <a:ext cx="8501062" cy="775597"/>
          </a:xfrm>
        </p:spPr>
        <p:txBody>
          <a:bodyPr/>
          <a:lstStyle/>
          <a:p>
            <a:pPr eaLnBrk="1" hangingPunct="1"/>
            <a:r>
              <a:rPr lang="en-US" dirty="0" smtClean="0"/>
              <a:t>Determine the Current Role of SOA within the Organization			</a:t>
            </a:r>
          </a:p>
        </p:txBody>
      </p:sp>
      <p:sp>
        <p:nvSpPr>
          <p:cNvPr id="184323" name="Rectangle 3"/>
          <p:cNvSpPr>
            <a:spLocks noGrp="1" noChangeArrowheads="1"/>
          </p:cNvSpPr>
          <p:nvPr>
            <p:ph type="body" idx="1"/>
          </p:nvPr>
        </p:nvSpPr>
        <p:spPr/>
        <p:txBody>
          <a:bodyPr/>
          <a:lstStyle/>
          <a:p>
            <a:pPr eaLnBrk="1" hangingPunct="1"/>
            <a:r>
              <a:rPr lang="en-US" dirty="0" smtClean="0"/>
              <a:t>Identify whether any other SOA activities exist within the enterprise</a:t>
            </a:r>
          </a:p>
          <a:p>
            <a:pPr eaLnBrk="1" hangingPunct="1"/>
            <a:endParaRPr lang="en-US" dirty="0" smtClean="0"/>
          </a:p>
          <a:p>
            <a:pPr eaLnBrk="1" hangingPunct="1"/>
            <a:r>
              <a:rPr lang="en-US" dirty="0" smtClean="0"/>
              <a:t>Clarify the relationship between the SMART-AF engagement and any other SOA activities</a:t>
            </a:r>
          </a:p>
          <a:p>
            <a:pPr eaLnBrk="1" hangingPunct="1"/>
            <a:endParaRPr lang="en-US" dirty="0" smtClean="0"/>
          </a:p>
          <a:p>
            <a:pPr eaLnBrk="1" hangingPunct="1"/>
            <a:r>
              <a:rPr lang="en-US" dirty="0" smtClean="0"/>
              <a:t>Identify the key persons that support this</a:t>
            </a:r>
            <a:br>
              <a:rPr lang="en-US" dirty="0" smtClean="0"/>
            </a:br>
            <a:r>
              <a:rPr lang="en-US" dirty="0" smtClean="0"/>
              <a:t>SMART-AF engagement</a:t>
            </a:r>
          </a:p>
          <a:p>
            <a:pPr eaLnBrk="1" hangingPunct="1"/>
            <a:endParaRPr lang="en-US" dirty="0" smtClean="0"/>
          </a:p>
          <a:p>
            <a:pPr eaLnBrk="1" hangingPunct="1"/>
            <a:r>
              <a:rPr lang="en-US" dirty="0" smtClean="0"/>
              <a:t>Identify key deadlines and deliverables</a:t>
            </a:r>
          </a:p>
        </p:txBody>
      </p:sp>
      <p:pic>
        <p:nvPicPr>
          <p:cNvPr id="184324" name="Picture 4" descr="j0231616"/>
          <p:cNvPicPr>
            <a:picLocks noChangeAspect="1" noChangeArrowheads="1"/>
          </p:cNvPicPr>
          <p:nvPr/>
        </p:nvPicPr>
        <p:blipFill>
          <a:blip r:embed="rId3" cstate="print"/>
          <a:srcRect/>
          <a:stretch>
            <a:fillRect/>
          </a:stretch>
        </p:blipFill>
        <p:spPr bwMode="auto">
          <a:xfrm>
            <a:off x="5730240" y="3489960"/>
            <a:ext cx="2743200" cy="228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Analyze Business Intent: Goal</a:t>
            </a:r>
          </a:p>
        </p:txBody>
      </p:sp>
      <p:sp>
        <p:nvSpPr>
          <p:cNvPr id="179203" name="Rectangle 3"/>
          <p:cNvSpPr>
            <a:spLocks noGrp="1" noChangeArrowheads="1"/>
          </p:cNvSpPr>
          <p:nvPr>
            <p:ph type="body" sz="half" idx="2"/>
          </p:nvPr>
        </p:nvSpPr>
        <p:spPr>
          <a:xfrm>
            <a:off x="4937760" y="1386841"/>
            <a:ext cx="3825240" cy="4332034"/>
          </a:xfrm>
        </p:spPr>
        <p:txBody>
          <a:bodyPr/>
          <a:lstStyle/>
          <a:p>
            <a:pPr marL="0" indent="0">
              <a:spcAft>
                <a:spcPts val="300"/>
              </a:spcAft>
              <a:buSzPct val="100000"/>
            </a:pPr>
            <a:r>
              <a:rPr lang="en-US" dirty="0" smtClean="0"/>
              <a:t>Gather information about the business motivations and drivers for SOA adoption</a:t>
            </a:r>
          </a:p>
          <a:p>
            <a:pPr marL="0" indent="0">
              <a:spcAft>
                <a:spcPts val="300"/>
              </a:spcAft>
              <a:buSzPct val="100000"/>
            </a:pPr>
            <a:endParaRPr lang="en-US" dirty="0" smtClean="0"/>
          </a:p>
          <a:p>
            <a:pPr marL="517525" lvl="1" indent="-228600">
              <a:spcAft>
                <a:spcPts val="300"/>
              </a:spcAft>
              <a:buSzPct val="100000"/>
            </a:pPr>
            <a:r>
              <a:rPr lang="en-US" sz="2000" dirty="0" smtClean="0">
                <a:solidFill>
                  <a:schemeClr val="tx1">
                    <a:lumMod val="65000"/>
                    <a:lumOff val="35000"/>
                  </a:schemeClr>
                </a:solidFill>
              </a:rPr>
              <a:t>Business drivers </a:t>
            </a:r>
          </a:p>
          <a:p>
            <a:pPr marL="517525" lvl="1" indent="-228600">
              <a:spcAft>
                <a:spcPts val="300"/>
              </a:spcAft>
              <a:buSzPct val="100000"/>
            </a:pPr>
            <a:r>
              <a:rPr lang="en-US" sz="2000" dirty="0" smtClean="0">
                <a:solidFill>
                  <a:schemeClr val="tx1">
                    <a:lumMod val="65000"/>
                    <a:lumOff val="35000"/>
                  </a:schemeClr>
                </a:solidFill>
              </a:rPr>
              <a:t>Process factors</a:t>
            </a:r>
          </a:p>
          <a:p>
            <a:pPr marL="517525" lvl="1" indent="-228600">
              <a:spcAft>
                <a:spcPts val="300"/>
              </a:spcAft>
              <a:buSzPct val="100000"/>
            </a:pPr>
            <a:r>
              <a:rPr lang="en-US" sz="2000" dirty="0" smtClean="0">
                <a:solidFill>
                  <a:schemeClr val="tx1">
                    <a:lumMod val="65000"/>
                    <a:lumOff val="35000"/>
                  </a:schemeClr>
                </a:solidFill>
              </a:rPr>
              <a:t>Cost factors</a:t>
            </a:r>
          </a:p>
          <a:p>
            <a:pPr marL="517525" lvl="1" indent="-228600">
              <a:spcAft>
                <a:spcPts val="300"/>
              </a:spcAft>
              <a:buSzPct val="100000"/>
            </a:pPr>
            <a:r>
              <a:rPr lang="en-US" sz="2000" dirty="0" smtClean="0">
                <a:solidFill>
                  <a:schemeClr val="tx1">
                    <a:lumMod val="65000"/>
                    <a:lumOff val="35000"/>
                  </a:schemeClr>
                </a:solidFill>
              </a:rPr>
              <a:t>Risk factors</a:t>
            </a:r>
          </a:p>
          <a:p>
            <a:pPr marL="517525" lvl="1" indent="-228600">
              <a:spcAft>
                <a:spcPts val="300"/>
              </a:spcAft>
              <a:buSzPct val="100000"/>
            </a:pPr>
            <a:r>
              <a:rPr lang="en-US" sz="2000" dirty="0" smtClean="0">
                <a:solidFill>
                  <a:schemeClr val="tx1">
                    <a:lumMod val="65000"/>
                    <a:lumOff val="35000"/>
                  </a:schemeClr>
                </a:solidFill>
              </a:rPr>
              <a:t>External factors</a:t>
            </a:r>
          </a:p>
          <a:p>
            <a:pPr marL="517525" lvl="1" indent="-228600">
              <a:spcAft>
                <a:spcPts val="300"/>
              </a:spcAft>
              <a:buSzPct val="100000"/>
            </a:pPr>
            <a:r>
              <a:rPr lang="en-US" sz="2000" dirty="0" smtClean="0">
                <a:solidFill>
                  <a:schemeClr val="tx1">
                    <a:lumMod val="65000"/>
                    <a:lumOff val="35000"/>
                  </a:schemeClr>
                </a:solidFill>
              </a:rPr>
              <a:t>Business processes known to be SOA candidates</a:t>
            </a:r>
          </a:p>
        </p:txBody>
      </p:sp>
      <p:cxnSp>
        <p:nvCxnSpPr>
          <p:cNvPr id="52" name="Straight Arrow Connector 51"/>
          <p:cNvCxnSpPr/>
          <p:nvPr/>
        </p:nvCxnSpPr>
        <p:spPr bwMode="auto">
          <a:xfrm rot="5400000">
            <a:off x="3827245" y="287157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3" name="Shape 36"/>
          <p:cNvCxnSpPr>
            <a:stCxn id="70" idx="2"/>
          </p:cNvCxnSpPr>
          <p:nvPr/>
        </p:nvCxnSpPr>
        <p:spPr bwMode="auto">
          <a:xfrm rot="5400000">
            <a:off x="1313335" y="1416222"/>
            <a:ext cx="798548" cy="1476684"/>
          </a:xfrm>
          <a:prstGeom prst="bentConnector3">
            <a:avLst>
              <a:gd name="adj1" fmla="val 29007"/>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bwMode="auto">
          <a:xfrm rot="16200000" flipH="1">
            <a:off x="2328031" y="446778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bwMode="auto">
          <a:xfrm rot="5400000">
            <a:off x="2312088" y="532193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6" name="Shape 55"/>
          <p:cNvCxnSpPr/>
          <p:nvPr/>
        </p:nvCxnSpPr>
        <p:spPr bwMode="auto">
          <a:xfrm rot="16200000" flipH="1">
            <a:off x="886124" y="304918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7" name="Shape 56"/>
          <p:cNvCxnSpPr/>
          <p:nvPr/>
        </p:nvCxnSpPr>
        <p:spPr bwMode="auto">
          <a:xfrm rot="5400000">
            <a:off x="3316444" y="335505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8" name="Shape 36"/>
          <p:cNvCxnSpPr/>
          <p:nvPr/>
        </p:nvCxnSpPr>
        <p:spPr bwMode="auto">
          <a:xfrm rot="16200000" flipH="1">
            <a:off x="2983826" y="1220638"/>
            <a:ext cx="446787"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59" name="Group 19"/>
          <p:cNvGrpSpPr/>
          <p:nvPr/>
        </p:nvGrpSpPr>
        <p:grpSpPr>
          <a:xfrm>
            <a:off x="493062" y="2203319"/>
            <a:ext cx="4200858" cy="3871934"/>
            <a:chOff x="1854690" y="2245465"/>
            <a:chExt cx="5986958" cy="4376639"/>
          </a:xfrm>
        </p:grpSpPr>
        <p:sp>
          <p:nvSpPr>
            <p:cNvPr id="60" name="Rectangle 59"/>
            <p:cNvSpPr/>
            <p:nvPr/>
          </p:nvSpPr>
          <p:spPr>
            <a:xfrm>
              <a:off x="1854690" y="2641674"/>
              <a:ext cx="1371601" cy="868656"/>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Analyze Business Intent</a:t>
              </a:r>
              <a:endParaRPr lang="en-US" sz="1100" b="1" dirty="0">
                <a:solidFill>
                  <a:schemeClr val="bg1"/>
                </a:solidFill>
              </a:endParaRPr>
            </a:p>
          </p:txBody>
        </p:sp>
        <p:sp>
          <p:nvSpPr>
            <p:cNvPr id="61" name="Rectangle 60"/>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62" name="Rectangle 61"/>
            <p:cNvSpPr/>
            <p:nvPr/>
          </p:nvSpPr>
          <p:spPr>
            <a:xfrm>
              <a:off x="5843437" y="3170402"/>
              <a:ext cx="1998211"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63" name="Rectangle 62"/>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64" name="Rectangle 63"/>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65" name="Rectangle 64"/>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grpSp>
      <p:sp>
        <p:nvSpPr>
          <p:cNvPr id="70" name="Rectangle 69"/>
          <p:cNvSpPr/>
          <p:nvPr/>
        </p:nvSpPr>
        <p:spPr>
          <a:xfrm>
            <a:off x="1762461" y="121540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Analyze Technical Intent: Goal</a:t>
            </a:r>
          </a:p>
        </p:txBody>
      </p:sp>
      <p:sp>
        <p:nvSpPr>
          <p:cNvPr id="179203" name="Rectangle 3"/>
          <p:cNvSpPr>
            <a:spLocks noGrp="1" noChangeArrowheads="1"/>
          </p:cNvSpPr>
          <p:nvPr>
            <p:ph type="body" sz="half" idx="2"/>
          </p:nvPr>
        </p:nvSpPr>
        <p:spPr>
          <a:xfrm>
            <a:off x="5013960" y="1752599"/>
            <a:ext cx="3643134" cy="3966275"/>
          </a:xfrm>
        </p:spPr>
        <p:txBody>
          <a:bodyPr/>
          <a:lstStyle/>
          <a:p>
            <a:pPr marL="0" indent="0">
              <a:spcAft>
                <a:spcPts val="300"/>
              </a:spcAft>
              <a:buSzPct val="100000"/>
            </a:pPr>
            <a:r>
              <a:rPr lang="en-US" dirty="0" smtClean="0"/>
              <a:t>Gather information about the technical motivations and drivers for moving to an SOA environment</a:t>
            </a:r>
          </a:p>
          <a:p>
            <a:pPr marL="0" indent="0">
              <a:spcAft>
                <a:spcPts val="300"/>
              </a:spcAft>
              <a:buSzPct val="100000"/>
            </a:pPr>
            <a:endParaRPr lang="en-US" dirty="0" smtClean="0"/>
          </a:p>
          <a:p>
            <a:pPr marL="517525" lvl="1" indent="-288925">
              <a:spcAft>
                <a:spcPts val="300"/>
              </a:spcAft>
              <a:buSzPct val="100000"/>
            </a:pPr>
            <a:r>
              <a:rPr lang="en-US" sz="2000" dirty="0" smtClean="0">
                <a:solidFill>
                  <a:schemeClr val="tx1">
                    <a:lumMod val="65000"/>
                    <a:lumOff val="35000"/>
                  </a:schemeClr>
                </a:solidFill>
              </a:rPr>
              <a:t>Limitations of current software systems</a:t>
            </a:r>
          </a:p>
          <a:p>
            <a:pPr marL="517525" lvl="1" indent="-288925">
              <a:spcAft>
                <a:spcPts val="300"/>
              </a:spcAft>
              <a:buSzPct val="100000"/>
            </a:pPr>
            <a:r>
              <a:rPr lang="en-US" sz="2000" dirty="0" smtClean="0">
                <a:solidFill>
                  <a:schemeClr val="tx1">
                    <a:lumMod val="65000"/>
                    <a:lumOff val="35000"/>
                  </a:schemeClr>
                </a:solidFill>
              </a:rPr>
              <a:t>Expected impact of SOA adoption</a:t>
            </a:r>
          </a:p>
          <a:p>
            <a:pPr marL="341313" indent="-341313">
              <a:spcAft>
                <a:spcPts val="300"/>
              </a:spcAft>
              <a:buSzPct val="100000"/>
            </a:pPr>
            <a:endParaRPr lang="en-US" dirty="0" smtClean="0"/>
          </a:p>
        </p:txBody>
      </p:sp>
      <p:cxnSp>
        <p:nvCxnSpPr>
          <p:cNvPr id="21" name="Straight Arrow Connector 20"/>
          <p:cNvCxnSpPr/>
          <p:nvPr/>
        </p:nvCxnSpPr>
        <p:spPr bwMode="auto">
          <a:xfrm rot="5400000">
            <a:off x="3705325" y="288681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3" name="Shape 36"/>
          <p:cNvCxnSpPr>
            <a:stCxn id="37" idx="2"/>
          </p:cNvCxnSpPr>
          <p:nvPr/>
        </p:nvCxnSpPr>
        <p:spPr bwMode="auto">
          <a:xfrm rot="5400000">
            <a:off x="1160935" y="1461942"/>
            <a:ext cx="859508" cy="1476684"/>
          </a:xfrm>
          <a:prstGeom prst="bentConnector3">
            <a:avLst>
              <a:gd name="adj1" fmla="val 28723"/>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bwMode="auto">
          <a:xfrm rot="16200000" flipH="1">
            <a:off x="2206111" y="448302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bwMode="auto">
          <a:xfrm rot="5400000">
            <a:off x="2190168" y="533717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6" name="Shape 25"/>
          <p:cNvCxnSpPr/>
          <p:nvPr/>
        </p:nvCxnSpPr>
        <p:spPr bwMode="auto">
          <a:xfrm rot="16200000" flipH="1">
            <a:off x="764204" y="306442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7" name="Shape 26"/>
          <p:cNvCxnSpPr/>
          <p:nvPr/>
        </p:nvCxnSpPr>
        <p:spPr bwMode="auto">
          <a:xfrm rot="5400000">
            <a:off x="3194524" y="337029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8" name="Shape 36"/>
          <p:cNvCxnSpPr/>
          <p:nvPr/>
        </p:nvCxnSpPr>
        <p:spPr bwMode="auto">
          <a:xfrm rot="16200000" flipH="1">
            <a:off x="2867285" y="1241257"/>
            <a:ext cx="436029"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29" name="Group 19"/>
          <p:cNvGrpSpPr/>
          <p:nvPr/>
        </p:nvGrpSpPr>
        <p:grpSpPr>
          <a:xfrm>
            <a:off x="371142" y="2218559"/>
            <a:ext cx="4200859" cy="3871934"/>
            <a:chOff x="1854690" y="2245465"/>
            <a:chExt cx="5986959" cy="4376639"/>
          </a:xfrm>
        </p:grpSpPr>
        <p:sp>
          <p:nvSpPr>
            <p:cNvPr id="30" name="Rectangle 29"/>
            <p:cNvSpPr/>
            <p:nvPr/>
          </p:nvSpPr>
          <p:spPr>
            <a:xfrm>
              <a:off x="1854690" y="2710580"/>
              <a:ext cx="1371601" cy="868656"/>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1" name="Rectangle 30"/>
            <p:cNvSpPr/>
            <p:nvPr/>
          </p:nvSpPr>
          <p:spPr>
            <a:xfrm>
              <a:off x="5778575" y="2245465"/>
              <a:ext cx="2052762" cy="610255"/>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Analyze Technical Intent</a:t>
              </a:r>
              <a:endParaRPr lang="en-US" sz="1100" b="1" dirty="0">
                <a:solidFill>
                  <a:schemeClr val="bg1"/>
                </a:solidFill>
              </a:endParaRPr>
            </a:p>
          </p:txBody>
        </p:sp>
        <p:sp>
          <p:nvSpPr>
            <p:cNvPr id="32" name="Rectangle 31"/>
            <p:cNvSpPr/>
            <p:nvPr/>
          </p:nvSpPr>
          <p:spPr>
            <a:xfrm>
              <a:off x="5778281" y="3170402"/>
              <a:ext cx="2063368"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33" name="Rectangle 32"/>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34" name="Rectangle 33"/>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35" name="Rectangle 34"/>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grpSp>
      <p:sp>
        <p:nvSpPr>
          <p:cNvPr id="37" name="Rectangle 36"/>
          <p:cNvSpPr/>
          <p:nvPr/>
        </p:nvSpPr>
        <p:spPr>
          <a:xfrm>
            <a:off x="1640541" y="123064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Review Current Technology: Goal</a:t>
            </a:r>
          </a:p>
        </p:txBody>
      </p:sp>
      <p:sp>
        <p:nvSpPr>
          <p:cNvPr id="179203" name="Rectangle 3"/>
          <p:cNvSpPr>
            <a:spLocks noGrp="1" noChangeArrowheads="1"/>
          </p:cNvSpPr>
          <p:nvPr>
            <p:ph type="body" sz="half" idx="2"/>
          </p:nvPr>
        </p:nvSpPr>
        <p:spPr>
          <a:xfrm>
            <a:off x="5059680" y="1752599"/>
            <a:ext cx="3597414" cy="3966275"/>
          </a:xfrm>
        </p:spPr>
        <p:txBody>
          <a:bodyPr/>
          <a:lstStyle/>
          <a:p>
            <a:pPr marL="0" indent="0">
              <a:spcAft>
                <a:spcPts val="300"/>
              </a:spcAft>
              <a:buSzPct val="100000"/>
            </a:pPr>
            <a:r>
              <a:rPr lang="en-US" dirty="0" smtClean="0"/>
              <a:t>Gather data about the state of the software and hardware systems used by the organization, and the state of internal IT software expertise</a:t>
            </a:r>
          </a:p>
          <a:p>
            <a:pPr marL="0" indent="0">
              <a:spcAft>
                <a:spcPts val="300"/>
              </a:spcAft>
              <a:buSzPct val="100000"/>
            </a:pPr>
            <a:endParaRPr lang="en-US" dirty="0" smtClean="0">
              <a:solidFill>
                <a:schemeClr val="tx1">
                  <a:lumMod val="65000"/>
                  <a:lumOff val="35000"/>
                </a:schemeClr>
              </a:solidFill>
            </a:endParaRPr>
          </a:p>
          <a:p>
            <a:pPr marL="517525" lvl="1" indent="-288925">
              <a:spcAft>
                <a:spcPts val="300"/>
              </a:spcAft>
              <a:buSzPct val="100000"/>
            </a:pPr>
            <a:r>
              <a:rPr lang="en-US" sz="2000" dirty="0" smtClean="0">
                <a:solidFill>
                  <a:schemeClr val="tx1">
                    <a:lumMod val="65000"/>
                    <a:lumOff val="35000"/>
                  </a:schemeClr>
                </a:solidFill>
              </a:rPr>
              <a:t>Legacy system assets</a:t>
            </a:r>
          </a:p>
          <a:p>
            <a:pPr marL="517525" lvl="1" indent="-288925">
              <a:spcAft>
                <a:spcPts val="300"/>
              </a:spcAft>
              <a:buSzPct val="100000"/>
            </a:pPr>
            <a:r>
              <a:rPr lang="en-US" sz="2000" dirty="0" smtClean="0">
                <a:solidFill>
                  <a:schemeClr val="tx1">
                    <a:lumMod val="65000"/>
                    <a:lumOff val="35000"/>
                  </a:schemeClr>
                </a:solidFill>
              </a:rPr>
              <a:t>Current IT architecture</a:t>
            </a:r>
          </a:p>
          <a:p>
            <a:pPr marL="517525" lvl="1" indent="-288925">
              <a:spcAft>
                <a:spcPts val="300"/>
              </a:spcAft>
              <a:buSzPct val="100000"/>
            </a:pPr>
            <a:r>
              <a:rPr lang="en-US" sz="2000" dirty="0" smtClean="0">
                <a:solidFill>
                  <a:schemeClr val="tx1">
                    <a:lumMod val="65000"/>
                    <a:lumOff val="35000"/>
                  </a:schemeClr>
                </a:solidFill>
              </a:rPr>
              <a:t>Governance</a:t>
            </a:r>
          </a:p>
        </p:txBody>
      </p:sp>
      <p:cxnSp>
        <p:nvCxnSpPr>
          <p:cNvPr id="21" name="Straight Arrow Connector 20"/>
          <p:cNvCxnSpPr/>
          <p:nvPr/>
        </p:nvCxnSpPr>
        <p:spPr bwMode="auto">
          <a:xfrm rot="5400000">
            <a:off x="3872965" y="287157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3" name="Shape 36"/>
          <p:cNvCxnSpPr>
            <a:stCxn id="37" idx="2"/>
          </p:cNvCxnSpPr>
          <p:nvPr/>
        </p:nvCxnSpPr>
        <p:spPr bwMode="auto">
          <a:xfrm rot="5400000">
            <a:off x="1397155" y="1378122"/>
            <a:ext cx="722348" cy="1476684"/>
          </a:xfrm>
          <a:prstGeom prst="bentConnector3">
            <a:avLst>
              <a:gd name="adj1" fmla="val 3523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bwMode="auto">
          <a:xfrm rot="16200000" flipH="1">
            <a:off x="2373751" y="446778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bwMode="auto">
          <a:xfrm rot="5400000">
            <a:off x="2357808" y="532193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6" name="Shape 25"/>
          <p:cNvCxnSpPr/>
          <p:nvPr/>
        </p:nvCxnSpPr>
        <p:spPr bwMode="auto">
          <a:xfrm rot="16200000" flipH="1">
            <a:off x="931844" y="304918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7" name="Shape 26"/>
          <p:cNvCxnSpPr/>
          <p:nvPr/>
        </p:nvCxnSpPr>
        <p:spPr bwMode="auto">
          <a:xfrm rot="5400000">
            <a:off x="3362164" y="335505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8" name="Shape 36"/>
          <p:cNvCxnSpPr/>
          <p:nvPr/>
        </p:nvCxnSpPr>
        <p:spPr bwMode="auto">
          <a:xfrm rot="16200000" flipH="1">
            <a:off x="3034925" y="1226017"/>
            <a:ext cx="436029"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29" name="Group 19"/>
          <p:cNvGrpSpPr/>
          <p:nvPr/>
        </p:nvGrpSpPr>
        <p:grpSpPr>
          <a:xfrm>
            <a:off x="538782" y="2203319"/>
            <a:ext cx="4216097" cy="3871934"/>
            <a:chOff x="1854690" y="2245465"/>
            <a:chExt cx="6008676" cy="4376639"/>
          </a:xfrm>
        </p:grpSpPr>
        <p:sp>
          <p:nvSpPr>
            <p:cNvPr id="30" name="Rectangle 29"/>
            <p:cNvSpPr/>
            <p:nvPr/>
          </p:nvSpPr>
          <p:spPr>
            <a:xfrm>
              <a:off x="1854690" y="2555541"/>
              <a:ext cx="1371601" cy="868656"/>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1" name="Rectangle 30"/>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32" name="Rectangle 31"/>
            <p:cNvSpPr/>
            <p:nvPr/>
          </p:nvSpPr>
          <p:spPr>
            <a:xfrm>
              <a:off x="5778279" y="3170402"/>
              <a:ext cx="2085087" cy="685800"/>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Review Current</a:t>
              </a:r>
            </a:p>
            <a:p>
              <a:pPr>
                <a:spcBef>
                  <a:spcPts val="0"/>
                </a:spcBef>
              </a:pPr>
              <a:r>
                <a:rPr lang="en-US" sz="1100" b="1" dirty="0" smtClean="0">
                  <a:solidFill>
                    <a:schemeClr val="bg1"/>
                  </a:solidFill>
                </a:rPr>
                <a:t> Technology</a:t>
              </a:r>
              <a:endParaRPr lang="en-US" sz="1100" b="1" dirty="0">
                <a:solidFill>
                  <a:schemeClr val="bg1"/>
                </a:solidFill>
              </a:endParaRPr>
            </a:p>
          </p:txBody>
        </p:sp>
        <p:sp>
          <p:nvSpPr>
            <p:cNvPr id="33" name="Rectangle 32"/>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34" name="Rectangle 33"/>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35" name="Rectangle 34"/>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grpSp>
      <p:sp>
        <p:nvSpPr>
          <p:cNvPr id="37" name="Rectangle 36"/>
          <p:cNvSpPr/>
          <p:nvPr/>
        </p:nvSpPr>
        <p:spPr>
          <a:xfrm>
            <a:off x="1808181" y="121540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Establish Success Criteria: Goal</a:t>
            </a:r>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a:p>
        </p:txBody>
      </p:sp>
      <p:sp>
        <p:nvSpPr>
          <p:cNvPr id="24" name="Rectangle 3"/>
          <p:cNvSpPr>
            <a:spLocks noGrp="1" noChangeArrowheads="1"/>
          </p:cNvSpPr>
          <p:nvPr>
            <p:ph type="body" sz="half" idx="2"/>
          </p:nvPr>
        </p:nvSpPr>
        <p:spPr>
          <a:xfrm>
            <a:off x="5105400" y="1752600"/>
            <a:ext cx="3551238" cy="3965575"/>
          </a:xfrm>
        </p:spPr>
        <p:txBody>
          <a:bodyPr/>
          <a:lstStyle/>
          <a:p>
            <a:pPr marL="0" indent="0">
              <a:spcAft>
                <a:spcPts val="300"/>
              </a:spcAft>
              <a:buSzPct val="100000"/>
            </a:pPr>
            <a:r>
              <a:rPr lang="en-US" dirty="0" smtClean="0"/>
              <a:t>Gather information on the criteria that defines business and technological success and how the criteria can be applied to determine success</a:t>
            </a:r>
          </a:p>
          <a:p>
            <a:pPr marL="0" indent="0">
              <a:spcAft>
                <a:spcPts val="300"/>
              </a:spcAft>
              <a:buSzPct val="100000"/>
            </a:pPr>
            <a:endParaRPr lang="en-US" dirty="0" smtClean="0"/>
          </a:p>
          <a:p>
            <a:pPr marL="517525" lvl="1" indent="-288925">
              <a:spcAft>
                <a:spcPts val="300"/>
              </a:spcAft>
              <a:buSzPct val="100000"/>
            </a:pPr>
            <a:r>
              <a:rPr lang="en-US" sz="2000" dirty="0" smtClean="0">
                <a:solidFill>
                  <a:schemeClr val="tx1">
                    <a:lumMod val="65000"/>
                    <a:lumOff val="35000"/>
                  </a:schemeClr>
                </a:solidFill>
              </a:rPr>
              <a:t>Defining criteria</a:t>
            </a:r>
          </a:p>
          <a:p>
            <a:pPr marL="517525" lvl="1" indent="-288925">
              <a:spcAft>
                <a:spcPts val="300"/>
              </a:spcAft>
              <a:buSzPct val="100000"/>
            </a:pPr>
            <a:r>
              <a:rPr lang="en-US" sz="2000" dirty="0" smtClean="0">
                <a:solidFill>
                  <a:schemeClr val="tx1">
                    <a:lumMod val="65000"/>
                    <a:lumOff val="35000"/>
                  </a:schemeClr>
                </a:solidFill>
              </a:rPr>
              <a:t>Applying criteria</a:t>
            </a:r>
          </a:p>
        </p:txBody>
      </p:sp>
      <p:cxnSp>
        <p:nvCxnSpPr>
          <p:cNvPr id="21" name="Straight Arrow Connector 20"/>
          <p:cNvCxnSpPr/>
          <p:nvPr/>
        </p:nvCxnSpPr>
        <p:spPr bwMode="auto">
          <a:xfrm rot="5400000">
            <a:off x="3674845" y="287157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3" name="Shape 36"/>
          <p:cNvCxnSpPr>
            <a:stCxn id="38" idx="2"/>
          </p:cNvCxnSpPr>
          <p:nvPr/>
        </p:nvCxnSpPr>
        <p:spPr bwMode="auto">
          <a:xfrm rot="5400000">
            <a:off x="1130455" y="1446702"/>
            <a:ext cx="859508" cy="1476684"/>
          </a:xfrm>
          <a:prstGeom prst="bentConnector3">
            <a:avLst>
              <a:gd name="adj1" fmla="val 2695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bwMode="auto">
          <a:xfrm rot="16200000" flipH="1">
            <a:off x="2175631" y="446778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bwMode="auto">
          <a:xfrm rot="5400000">
            <a:off x="2159688" y="532193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7" name="Shape 26"/>
          <p:cNvCxnSpPr/>
          <p:nvPr/>
        </p:nvCxnSpPr>
        <p:spPr bwMode="auto">
          <a:xfrm rot="16200000" flipH="1">
            <a:off x="733724" y="304918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8" name="Shape 27"/>
          <p:cNvCxnSpPr/>
          <p:nvPr/>
        </p:nvCxnSpPr>
        <p:spPr bwMode="auto">
          <a:xfrm rot="5400000">
            <a:off x="3164044" y="335505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9" name="Shape 36"/>
          <p:cNvCxnSpPr/>
          <p:nvPr/>
        </p:nvCxnSpPr>
        <p:spPr bwMode="auto">
          <a:xfrm rot="16200000" flipH="1">
            <a:off x="2836805" y="1226017"/>
            <a:ext cx="436029"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30" name="Group 19"/>
          <p:cNvGrpSpPr/>
          <p:nvPr/>
        </p:nvGrpSpPr>
        <p:grpSpPr>
          <a:xfrm>
            <a:off x="340662" y="2203319"/>
            <a:ext cx="4200859" cy="3871934"/>
            <a:chOff x="1854690" y="2245465"/>
            <a:chExt cx="5986959" cy="4376639"/>
          </a:xfrm>
        </p:grpSpPr>
        <p:sp>
          <p:nvSpPr>
            <p:cNvPr id="31" name="Rectangle 30"/>
            <p:cNvSpPr/>
            <p:nvPr/>
          </p:nvSpPr>
          <p:spPr>
            <a:xfrm>
              <a:off x="1854690" y="2710580"/>
              <a:ext cx="1371601" cy="868656"/>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2" name="Rectangle 31"/>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33" name="Rectangle 32"/>
            <p:cNvSpPr/>
            <p:nvPr/>
          </p:nvSpPr>
          <p:spPr>
            <a:xfrm>
              <a:off x="5756561" y="3170402"/>
              <a:ext cx="2085088"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34" name="Rectangle 33"/>
            <p:cNvSpPr/>
            <p:nvPr/>
          </p:nvSpPr>
          <p:spPr>
            <a:xfrm>
              <a:off x="3807715" y="3906540"/>
              <a:ext cx="1666017" cy="775194"/>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Establish Success Criteria</a:t>
              </a:r>
              <a:endParaRPr lang="en-US" sz="1100" b="1" dirty="0">
                <a:solidFill>
                  <a:schemeClr val="bg1"/>
                </a:solidFill>
              </a:endParaRPr>
            </a:p>
          </p:txBody>
        </p:sp>
        <p:sp>
          <p:nvSpPr>
            <p:cNvPr id="35" name="Rectangle 34"/>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36" name="Rectangle 35"/>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grpSp>
      <p:sp>
        <p:nvSpPr>
          <p:cNvPr id="38" name="Rectangle 37"/>
          <p:cNvSpPr/>
          <p:nvPr/>
        </p:nvSpPr>
        <p:spPr>
          <a:xfrm>
            <a:off x="1610061" y="121540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r>
              <a:rPr lang="en-US" dirty="0" smtClean="0"/>
              <a:t>Review and Corroborate Findings: Goal</a:t>
            </a:r>
          </a:p>
        </p:txBody>
      </p:sp>
      <p:sp>
        <p:nvSpPr>
          <p:cNvPr id="179203" name="Rectangle 3"/>
          <p:cNvSpPr>
            <a:spLocks noGrp="1" noChangeArrowheads="1"/>
          </p:cNvSpPr>
          <p:nvPr>
            <p:ph type="body" sz="half" idx="2"/>
          </p:nvPr>
        </p:nvSpPr>
        <p:spPr>
          <a:xfrm>
            <a:off x="5029200" y="1362635"/>
            <a:ext cx="3747246" cy="4670612"/>
          </a:xfrm>
        </p:spPr>
        <p:txBody>
          <a:bodyPr>
            <a:normAutofit/>
          </a:bodyPr>
          <a:lstStyle/>
          <a:p>
            <a:pPr marL="0">
              <a:spcAft>
                <a:spcPts val="600"/>
              </a:spcAft>
            </a:pPr>
            <a:r>
              <a:rPr lang="en-US" dirty="0" smtClean="0"/>
              <a:t>Summarize, review and verify the information gathered in the previous steps</a:t>
            </a:r>
          </a:p>
          <a:p>
            <a:pPr marL="0">
              <a:spcAft>
                <a:spcPts val="600"/>
              </a:spcAft>
            </a:pPr>
            <a:endParaRPr lang="en-US" dirty="0" smtClean="0"/>
          </a:p>
          <a:p>
            <a:pPr marL="571500" lvl="1">
              <a:spcAft>
                <a:spcPts val="0"/>
              </a:spcAft>
            </a:pPr>
            <a:r>
              <a:rPr lang="en-US" dirty="0" smtClean="0"/>
              <a:t>Verify that the information in the </a:t>
            </a:r>
            <a:r>
              <a:rPr lang="en-US" i="1" dirty="0" smtClean="0"/>
              <a:t>Stakeholder List </a:t>
            </a:r>
            <a:r>
              <a:rPr lang="en-US" dirty="0" smtClean="0"/>
              <a:t>and </a:t>
            </a:r>
            <a:r>
              <a:rPr lang="en-US" i="1" dirty="0" smtClean="0"/>
              <a:t>Adoption Issues List </a:t>
            </a:r>
            <a:r>
              <a:rPr lang="en-US" dirty="0" smtClean="0"/>
              <a:t>is correct and complete</a:t>
            </a:r>
          </a:p>
          <a:p>
            <a:pPr marL="571500" lvl="1">
              <a:spcAft>
                <a:spcPts val="600"/>
              </a:spcAft>
            </a:pPr>
            <a:r>
              <a:rPr lang="en-US" dirty="0" smtClean="0"/>
              <a:t>Determine whether the information on the </a:t>
            </a:r>
            <a:r>
              <a:rPr lang="en-US" i="1" dirty="0" smtClean="0"/>
              <a:t>Candidate Business Process List </a:t>
            </a:r>
            <a:r>
              <a:rPr lang="en-US" dirty="0" smtClean="0"/>
              <a:t>is in general agreement</a:t>
            </a:r>
          </a:p>
          <a:p>
            <a:pPr marL="571500" lvl="1">
              <a:spcAft>
                <a:spcPts val="600"/>
              </a:spcAft>
            </a:pPr>
            <a:r>
              <a:rPr lang="en-US" dirty="0" smtClean="0"/>
              <a:t>Identify gaps in the business process mappings</a:t>
            </a:r>
          </a:p>
          <a:p>
            <a:pPr marL="0">
              <a:spcAft>
                <a:spcPts val="600"/>
              </a:spcAft>
            </a:pPr>
            <a:endParaRPr lang="en-US" dirty="0" smtClean="0"/>
          </a:p>
          <a:p>
            <a:pPr marL="341313" indent="-341313">
              <a:spcAft>
                <a:spcPts val="300"/>
              </a:spcAft>
              <a:buSzPct val="100000"/>
            </a:pPr>
            <a:endParaRPr lang="en-US" dirty="0" smtClean="0"/>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a:p>
        </p:txBody>
      </p:sp>
      <p:cxnSp>
        <p:nvCxnSpPr>
          <p:cNvPr id="21" name="Straight Arrow Connector 20"/>
          <p:cNvCxnSpPr/>
          <p:nvPr/>
        </p:nvCxnSpPr>
        <p:spPr bwMode="auto">
          <a:xfrm rot="5400000">
            <a:off x="3690085" y="287157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3" name="Shape 36"/>
          <p:cNvCxnSpPr>
            <a:stCxn id="37" idx="2"/>
          </p:cNvCxnSpPr>
          <p:nvPr/>
        </p:nvCxnSpPr>
        <p:spPr bwMode="auto">
          <a:xfrm rot="5400000">
            <a:off x="1206655" y="1385742"/>
            <a:ext cx="737588" cy="1476684"/>
          </a:xfrm>
          <a:prstGeom prst="bentConnector3">
            <a:avLst>
              <a:gd name="adj1" fmla="val 31404"/>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bwMode="auto">
          <a:xfrm rot="16200000" flipH="1">
            <a:off x="2190871" y="446778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bwMode="auto">
          <a:xfrm rot="5400000">
            <a:off x="2174928" y="532193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6" name="Shape 25"/>
          <p:cNvCxnSpPr/>
          <p:nvPr/>
        </p:nvCxnSpPr>
        <p:spPr bwMode="auto">
          <a:xfrm rot="16200000" flipH="1">
            <a:off x="748964" y="304918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7" name="Shape 26"/>
          <p:cNvCxnSpPr/>
          <p:nvPr/>
        </p:nvCxnSpPr>
        <p:spPr bwMode="auto">
          <a:xfrm rot="5400000">
            <a:off x="3179284" y="335505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8" name="Shape 36"/>
          <p:cNvCxnSpPr/>
          <p:nvPr/>
        </p:nvCxnSpPr>
        <p:spPr bwMode="auto">
          <a:xfrm rot="16200000" flipH="1">
            <a:off x="2852045" y="1226017"/>
            <a:ext cx="436029"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29" name="Group 19"/>
          <p:cNvGrpSpPr/>
          <p:nvPr/>
        </p:nvGrpSpPr>
        <p:grpSpPr>
          <a:xfrm>
            <a:off x="355902" y="2203319"/>
            <a:ext cx="4193623" cy="3871934"/>
            <a:chOff x="1854690" y="2245465"/>
            <a:chExt cx="5976647" cy="4376639"/>
          </a:xfrm>
        </p:grpSpPr>
        <p:sp>
          <p:nvSpPr>
            <p:cNvPr id="30" name="Rectangle 29"/>
            <p:cNvSpPr/>
            <p:nvPr/>
          </p:nvSpPr>
          <p:spPr>
            <a:xfrm>
              <a:off x="1854690" y="2572768"/>
              <a:ext cx="1371601" cy="868656"/>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1" name="Rectangle 30"/>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32" name="Rectangle 31"/>
            <p:cNvSpPr/>
            <p:nvPr/>
          </p:nvSpPr>
          <p:spPr>
            <a:xfrm>
              <a:off x="5800000" y="3170402"/>
              <a:ext cx="2019929"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33" name="Rectangle 32"/>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34" name="Rectangle 33"/>
            <p:cNvSpPr/>
            <p:nvPr/>
          </p:nvSpPr>
          <p:spPr>
            <a:xfrm>
              <a:off x="3412705" y="4952799"/>
              <a:ext cx="2456039" cy="676394"/>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Review and Corroborate Findings</a:t>
              </a:r>
              <a:endParaRPr lang="en-US" sz="1100" b="1" dirty="0">
                <a:solidFill>
                  <a:schemeClr val="bg1"/>
                </a:solidFill>
              </a:endParaRPr>
            </a:p>
          </p:txBody>
        </p:sp>
        <p:sp>
          <p:nvSpPr>
            <p:cNvPr id="35" name="Rectangle 34"/>
            <p:cNvSpPr/>
            <p:nvPr/>
          </p:nvSpPr>
          <p:spPr>
            <a:xfrm>
              <a:off x="3394322" y="5936304"/>
              <a:ext cx="2492804"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Make Feasibility Recommendation</a:t>
              </a:r>
              <a:endParaRPr lang="en-US" sz="1100" b="1" dirty="0">
                <a:solidFill>
                  <a:schemeClr val="tx2"/>
                </a:solidFill>
              </a:endParaRPr>
            </a:p>
          </p:txBody>
        </p:sp>
      </p:grpSp>
      <p:sp>
        <p:nvSpPr>
          <p:cNvPr id="37" name="Rectangle 36"/>
          <p:cNvSpPr/>
          <p:nvPr/>
        </p:nvSpPr>
        <p:spPr>
          <a:xfrm>
            <a:off x="1625301" y="121540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Make Feasibility Recommendation</a:t>
            </a:r>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a:p>
        </p:txBody>
      </p:sp>
      <p:sp>
        <p:nvSpPr>
          <p:cNvPr id="24" name="Rectangle 3"/>
          <p:cNvSpPr>
            <a:spLocks noGrp="1" noChangeArrowheads="1"/>
          </p:cNvSpPr>
          <p:nvPr>
            <p:ph type="body" sz="half" idx="2"/>
          </p:nvPr>
        </p:nvSpPr>
        <p:spPr>
          <a:xfrm>
            <a:off x="5257800" y="1752600"/>
            <a:ext cx="3398838" cy="3965575"/>
          </a:xfrm>
        </p:spPr>
        <p:txBody>
          <a:bodyPr/>
          <a:lstStyle/>
          <a:p>
            <a:pPr marL="0" indent="0">
              <a:spcAft>
                <a:spcPts val="300"/>
              </a:spcAft>
              <a:buSzPct val="100000"/>
            </a:pPr>
            <a:r>
              <a:rPr lang="en-US" dirty="0" smtClean="0"/>
              <a:t>Analyze the information and prepare a high-level recommendation either for or against SOA adoption, the rationale for that recommendation, and a strategy for accomplishing the adoption</a:t>
            </a:r>
            <a:endParaRPr lang="en-US" sz="1600" dirty="0" smtClean="0">
              <a:solidFill>
                <a:srgbClr val="0099CC"/>
              </a:solidFill>
            </a:endParaRPr>
          </a:p>
        </p:txBody>
      </p:sp>
      <p:cxnSp>
        <p:nvCxnSpPr>
          <p:cNvPr id="21" name="Straight Arrow Connector 20"/>
          <p:cNvCxnSpPr/>
          <p:nvPr/>
        </p:nvCxnSpPr>
        <p:spPr bwMode="auto">
          <a:xfrm rot="5400000">
            <a:off x="3781525" y="2902053"/>
            <a:ext cx="278393" cy="133"/>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3" name="Shape 36"/>
          <p:cNvCxnSpPr/>
          <p:nvPr/>
        </p:nvCxnSpPr>
        <p:spPr bwMode="auto">
          <a:xfrm rot="5400000">
            <a:off x="1447366" y="1278951"/>
            <a:ext cx="436028" cy="1473666"/>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bwMode="auto">
          <a:xfrm rot="16200000" flipH="1">
            <a:off x="2282311" y="4498266"/>
            <a:ext cx="239807"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bwMode="auto">
          <a:xfrm rot="5400000">
            <a:off x="2266368" y="5352412"/>
            <a:ext cx="271695" cy="1"/>
          </a:xfrm>
          <a:prstGeom prst="straightConnector1">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7" name="Shape 26"/>
          <p:cNvCxnSpPr/>
          <p:nvPr/>
        </p:nvCxnSpPr>
        <p:spPr bwMode="auto">
          <a:xfrm rot="16200000" flipH="1">
            <a:off x="840404" y="3079665"/>
            <a:ext cx="1043941" cy="889171"/>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8" name="Shape 27"/>
          <p:cNvCxnSpPr/>
          <p:nvPr/>
        </p:nvCxnSpPr>
        <p:spPr bwMode="auto">
          <a:xfrm rot="5400000">
            <a:off x="3270724" y="3385533"/>
            <a:ext cx="387433" cy="933945"/>
          </a:xfrm>
          <a:prstGeom prst="bentConnector2">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9" name="Shape 36"/>
          <p:cNvCxnSpPr/>
          <p:nvPr/>
        </p:nvCxnSpPr>
        <p:spPr bwMode="auto">
          <a:xfrm rot="16200000" flipH="1">
            <a:off x="2943485" y="1256497"/>
            <a:ext cx="436029" cy="1518573"/>
          </a:xfrm>
          <a:prstGeom prst="bentConnector3">
            <a:avLst>
              <a:gd name="adj1" fmla="val 50000"/>
            </a:avLst>
          </a:prstGeom>
          <a:ln w="1905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grpSp>
        <p:nvGrpSpPr>
          <p:cNvPr id="30" name="Group 19"/>
          <p:cNvGrpSpPr/>
          <p:nvPr/>
        </p:nvGrpSpPr>
        <p:grpSpPr>
          <a:xfrm>
            <a:off x="447342" y="2233798"/>
            <a:ext cx="4200859" cy="3871935"/>
            <a:chOff x="1854690" y="2245464"/>
            <a:chExt cx="5986959" cy="4376640"/>
          </a:xfrm>
        </p:grpSpPr>
        <p:sp>
          <p:nvSpPr>
            <p:cNvPr id="31" name="Rectangle 30"/>
            <p:cNvSpPr/>
            <p:nvPr/>
          </p:nvSpPr>
          <p:spPr>
            <a:xfrm>
              <a:off x="1854690" y="2245464"/>
              <a:ext cx="1371601" cy="8686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Business Intent</a:t>
              </a:r>
              <a:endParaRPr lang="en-US" sz="1100" b="1" dirty="0">
                <a:solidFill>
                  <a:schemeClr val="tx2"/>
                </a:solidFill>
              </a:endParaRPr>
            </a:p>
          </p:txBody>
        </p:sp>
        <p:sp>
          <p:nvSpPr>
            <p:cNvPr id="32" name="Rectangle 31"/>
            <p:cNvSpPr/>
            <p:nvPr/>
          </p:nvSpPr>
          <p:spPr>
            <a:xfrm>
              <a:off x="5778575" y="2245465"/>
              <a:ext cx="2052762" cy="610255"/>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Analyze Technical Intent</a:t>
              </a:r>
              <a:endParaRPr lang="en-US" sz="1100" b="1" dirty="0">
                <a:solidFill>
                  <a:schemeClr val="tx2"/>
                </a:solidFill>
              </a:endParaRPr>
            </a:p>
          </p:txBody>
        </p:sp>
        <p:sp>
          <p:nvSpPr>
            <p:cNvPr id="33" name="Rectangle 32"/>
            <p:cNvSpPr/>
            <p:nvPr/>
          </p:nvSpPr>
          <p:spPr>
            <a:xfrm>
              <a:off x="5734841" y="3170402"/>
              <a:ext cx="2106808" cy="685800"/>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Current</a:t>
              </a:r>
            </a:p>
            <a:p>
              <a:pPr>
                <a:spcBef>
                  <a:spcPts val="0"/>
                </a:spcBef>
              </a:pPr>
              <a:r>
                <a:rPr lang="en-US" sz="1100" b="1" dirty="0" smtClean="0">
                  <a:solidFill>
                    <a:schemeClr val="tx2"/>
                  </a:solidFill>
                </a:rPr>
                <a:t> Technology</a:t>
              </a:r>
              <a:endParaRPr lang="en-US" sz="1100" b="1" dirty="0">
                <a:solidFill>
                  <a:schemeClr val="tx2"/>
                </a:solidFill>
              </a:endParaRPr>
            </a:p>
          </p:txBody>
        </p:sp>
        <p:sp>
          <p:nvSpPr>
            <p:cNvPr id="34" name="Rectangle 33"/>
            <p:cNvSpPr/>
            <p:nvPr/>
          </p:nvSpPr>
          <p:spPr>
            <a:xfrm>
              <a:off x="3807715" y="3906540"/>
              <a:ext cx="1666017" cy="7751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Success Criteria</a:t>
              </a:r>
              <a:endParaRPr lang="en-US" sz="1100" b="1" dirty="0">
                <a:solidFill>
                  <a:schemeClr val="tx2"/>
                </a:solidFill>
              </a:endParaRPr>
            </a:p>
          </p:txBody>
        </p:sp>
        <p:sp>
          <p:nvSpPr>
            <p:cNvPr id="35" name="Rectangle 34"/>
            <p:cNvSpPr/>
            <p:nvPr/>
          </p:nvSpPr>
          <p:spPr>
            <a:xfrm>
              <a:off x="3412705" y="4952799"/>
              <a:ext cx="2456039" cy="676394"/>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Review and Corroborate Findings</a:t>
              </a:r>
              <a:endParaRPr lang="en-US" sz="1100" b="1" dirty="0">
                <a:solidFill>
                  <a:schemeClr val="tx2"/>
                </a:solidFill>
              </a:endParaRPr>
            </a:p>
          </p:txBody>
        </p:sp>
        <p:sp>
          <p:nvSpPr>
            <p:cNvPr id="36" name="Rectangle 35"/>
            <p:cNvSpPr/>
            <p:nvPr/>
          </p:nvSpPr>
          <p:spPr>
            <a:xfrm>
              <a:off x="3394322" y="5936304"/>
              <a:ext cx="2492804" cy="685800"/>
            </a:xfrm>
            <a:prstGeom prst="rect">
              <a:avLst/>
            </a:prstGeom>
            <a:solidFill>
              <a:schemeClr val="accent2"/>
            </a:solidFill>
            <a:ln w="254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bg1"/>
                  </a:solidFill>
                </a:rPr>
                <a:t>Make Feasibility Recommendation</a:t>
              </a:r>
              <a:endParaRPr lang="en-US" sz="1100" b="1" dirty="0">
                <a:solidFill>
                  <a:schemeClr val="bg1"/>
                </a:solidFill>
              </a:endParaRPr>
            </a:p>
          </p:txBody>
        </p:sp>
      </p:grpSp>
      <p:sp>
        <p:nvSpPr>
          <p:cNvPr id="38" name="Rectangle 37"/>
          <p:cNvSpPr/>
          <p:nvPr/>
        </p:nvSpPr>
        <p:spPr>
          <a:xfrm>
            <a:off x="1716741" y="1245888"/>
            <a:ext cx="1376979" cy="539882"/>
          </a:xfrm>
          <a:prstGeom prst="rect">
            <a:avLst/>
          </a:prstGeom>
          <a:gradFill>
            <a:gsLst>
              <a:gs pos="0">
                <a:schemeClr val="tx2">
                  <a:lumMod val="20000"/>
                  <a:lumOff val="80000"/>
                </a:schemeClr>
              </a:gs>
              <a:gs pos="100000">
                <a:schemeClr val="bg1"/>
              </a:gs>
            </a:gsLst>
            <a:lin ang="5400000" scaled="1"/>
          </a:gradFill>
          <a:ln w="25400">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pPr>
            <a:r>
              <a:rPr lang="en-US" sz="1100" b="1" dirty="0" smtClean="0">
                <a:solidFill>
                  <a:schemeClr val="tx2"/>
                </a:solidFill>
              </a:rPr>
              <a:t>Establish Context</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Introductions</a:t>
            </a:r>
          </a:p>
        </p:txBody>
      </p:sp>
      <p:sp>
        <p:nvSpPr>
          <p:cNvPr id="7172" name="Text Box 9"/>
          <p:cNvSpPr txBox="1">
            <a:spLocks noChangeArrowheads="1"/>
          </p:cNvSpPr>
          <p:nvPr/>
        </p:nvSpPr>
        <p:spPr bwMode="auto">
          <a:xfrm>
            <a:off x="624840" y="4907280"/>
            <a:ext cx="8001001" cy="707852"/>
          </a:xfrm>
          <a:prstGeom prst="rect">
            <a:avLst/>
          </a:prstGeom>
          <a:noFill/>
          <a:ln w="6350">
            <a:noFill/>
            <a:miter lim="800000"/>
            <a:headEnd/>
            <a:tailEnd/>
          </a:ln>
        </p:spPr>
        <p:txBody>
          <a:bodyPr lIns="91405" tIns="45703" rIns="91405" bIns="45703">
            <a:spAutoFit/>
          </a:bodyPr>
          <a:lstStyle/>
          <a:p>
            <a:pPr algn="ctr"/>
            <a:r>
              <a:rPr lang="en-US" dirty="0"/>
              <a:t>Briefly state your </a:t>
            </a:r>
            <a:r>
              <a:rPr lang="en-US" dirty="0" smtClean="0"/>
              <a:t>name and your role in the organization regarding the possible service-oriented architecture (SOA) adoption effort.</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5559" y="2127612"/>
            <a:ext cx="4971041" cy="2163746"/>
          </a:xfrm>
          <a:prstGeom prst="rect">
            <a:avLst/>
          </a:prstGeom>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338138" y="304800"/>
            <a:ext cx="8501062" cy="387798"/>
          </a:xfrm>
        </p:spPr>
        <p:txBody>
          <a:bodyPr/>
          <a:lstStyle/>
          <a:p>
            <a:pPr eaLnBrk="1" hangingPunct="1"/>
            <a:r>
              <a:rPr lang="en-US" dirty="0" smtClean="0"/>
              <a:t>Final Products of SMART-AF</a:t>
            </a:r>
          </a:p>
        </p:txBody>
      </p:sp>
      <p:sp>
        <p:nvSpPr>
          <p:cNvPr id="186371" name="Rectangle 3"/>
          <p:cNvSpPr>
            <a:spLocks noGrp="1" noChangeArrowheads="1"/>
          </p:cNvSpPr>
          <p:nvPr>
            <p:ph type="body" idx="1"/>
          </p:nvPr>
        </p:nvSpPr>
        <p:spPr>
          <a:xfrm>
            <a:off x="304800" y="1219200"/>
            <a:ext cx="8407400" cy="4561668"/>
          </a:xfrm>
        </p:spPr>
        <p:txBody>
          <a:bodyPr/>
          <a:lstStyle/>
          <a:p>
            <a:pPr eaLnBrk="1" hangingPunct="1">
              <a:defRPr/>
            </a:pPr>
            <a:r>
              <a:rPr lang="en-US" dirty="0" smtClean="0"/>
              <a:t>The assessment team spends 1-2 weeks analyzing the information</a:t>
            </a:r>
          </a:p>
          <a:p>
            <a:pPr lvl="1">
              <a:defRPr/>
            </a:pPr>
            <a:r>
              <a:rPr lang="en-US" dirty="0" smtClean="0"/>
              <a:t>Determine the feasibility of the client making a significant effort</a:t>
            </a:r>
            <a:br>
              <a:rPr lang="en-US" dirty="0" smtClean="0"/>
            </a:br>
            <a:r>
              <a:rPr lang="en-US" dirty="0" smtClean="0"/>
              <a:t>to adopt SOA as the basis for its IT resources</a:t>
            </a:r>
          </a:p>
          <a:p>
            <a:pPr lvl="1">
              <a:defRPr/>
            </a:pPr>
            <a:r>
              <a:rPr lang="en-US" dirty="0" smtClean="0"/>
              <a:t>Develop a recommended strategy for that effort</a:t>
            </a:r>
          </a:p>
          <a:p>
            <a:pPr lvl="1">
              <a:defRPr/>
            </a:pPr>
            <a:r>
              <a:rPr lang="en-US" dirty="0" smtClean="0"/>
              <a:t>If  the client should </a:t>
            </a:r>
            <a:r>
              <a:rPr lang="en-US" u="sng" dirty="0" smtClean="0"/>
              <a:t>not </a:t>
            </a:r>
            <a:r>
              <a:rPr lang="en-US" dirty="0" smtClean="0"/>
              <a:t> adopt SOA at this time, the strategy should discuss whether SOA should be considered at some future time</a:t>
            </a:r>
          </a:p>
          <a:p>
            <a:pPr>
              <a:defRPr/>
            </a:pPr>
            <a:r>
              <a:rPr lang="en-US" dirty="0" smtClean="0"/>
              <a:t>The results of the analysis form the final report, to be delivered within two weeks of the engagement</a:t>
            </a:r>
          </a:p>
          <a:p>
            <a:pPr lvl="1">
              <a:defRPr/>
            </a:pPr>
            <a:r>
              <a:rPr lang="en-US" dirty="0" smtClean="0"/>
              <a:t>Assessment for </a:t>
            </a:r>
            <a:r>
              <a:rPr lang="en-US" smtClean="0"/>
              <a:t>SOA Adoption Feasibility</a:t>
            </a:r>
            <a:endParaRPr lang="en-US" dirty="0" smtClean="0"/>
          </a:p>
          <a:p>
            <a:pPr lvl="1">
              <a:defRPr/>
            </a:pPr>
            <a:r>
              <a:rPr lang="en-US" dirty="0" smtClean="0"/>
              <a:t>Strategy for SOA Adoption</a:t>
            </a:r>
          </a:p>
        </p:txBody>
      </p:sp>
      <p:pic>
        <p:nvPicPr>
          <p:cNvPr id="187398" name="Picture 6" descr="MCj03013380000[1]"/>
          <p:cNvPicPr>
            <a:picLocks noChangeAspect="1" noChangeArrowheads="1"/>
          </p:cNvPicPr>
          <p:nvPr/>
        </p:nvPicPr>
        <p:blipFill>
          <a:blip r:embed="rId3" cstate="print"/>
          <a:srcRect/>
          <a:stretch>
            <a:fillRect/>
          </a:stretch>
        </p:blipFill>
        <p:spPr bwMode="auto">
          <a:xfrm>
            <a:off x="7307321" y="4736799"/>
            <a:ext cx="1214633" cy="10239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108" y="751667"/>
            <a:ext cx="8407400" cy="4435475"/>
          </a:xfrm>
        </p:spPr>
        <p:txBody>
          <a:bodyPr/>
          <a:lstStyle/>
          <a:p>
            <a:pPr lvl="0"/>
            <a:r>
              <a:rPr lang="en-US" sz="1000" b="1">
                <a:solidFill>
                  <a:srgbClr val="000000"/>
                </a:solidFill>
              </a:rPr>
              <a:t>Copyright 2010 Carnegie Mellon University</a:t>
            </a:r>
          </a:p>
          <a:p>
            <a:pPr lvl="0"/>
            <a:endParaRPr lang="en-US" sz="1000">
              <a:solidFill>
                <a:srgbClr val="000000"/>
              </a:solidFill>
            </a:endParaRPr>
          </a:p>
          <a:p>
            <a:pPr lvl="0"/>
            <a:r>
              <a:rPr lang="en-US" sz="1000">
                <a:solidFill>
                  <a:srgbClr val="000000"/>
                </a:solidFill>
              </a:rPr>
              <a:t>This material is based upon work funded and supported by the Department of Defense under Contract No. FA8721-05-C-0003 with Carnegie Mellon University for the operation of the Software Engineering Institute, a federally funded research and development center.</a:t>
            </a:r>
          </a:p>
          <a:p>
            <a:pPr lvl="0"/>
            <a:endParaRPr lang="en-US" sz="1000">
              <a:solidFill>
                <a:srgbClr val="000000"/>
              </a:solidFill>
            </a:endParaRPr>
          </a:p>
          <a:p>
            <a:pPr lvl="0"/>
            <a:r>
              <a:rPr lang="en-US" sz="1000">
                <a:solidFill>
                  <a:srgbClr val="000000"/>
                </a:solidFill>
              </a:rPr>
              <a:t>Any opinions, findings and conclusions or recommendations expressed in this material are those of the author(s) and do not necessarily reflect the views of the United States Department of Defense.</a:t>
            </a:r>
          </a:p>
          <a:p>
            <a:pPr lvl="0"/>
            <a:endParaRPr lang="en-US" sz="1000">
              <a:solidFill>
                <a:srgbClr val="000000"/>
              </a:solidFill>
            </a:endParaRPr>
          </a:p>
          <a:p>
            <a:pPr lvl="0"/>
            <a:r>
              <a:rPr lang="en-US" sz="1000">
                <a:solidFill>
                  <a:srgbClr val="000000"/>
                </a:solidFill>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p>
          <a:p>
            <a:pPr lvl="0"/>
            <a:endParaRPr lang="en-US" sz="1000">
              <a:solidFill>
                <a:srgbClr val="000000"/>
              </a:solidFill>
            </a:endParaRPr>
          </a:p>
          <a:p>
            <a:pPr lvl="0"/>
            <a:r>
              <a:rPr lang="en-US" sz="1000">
                <a:solidFill>
                  <a:srgbClr val="000000"/>
                </a:solidFill>
              </a:rPr>
              <a:t>This material has been approved for public release and unlimited distribution except as restricted below.</a:t>
            </a:r>
          </a:p>
          <a:p>
            <a:pPr lvl="0"/>
            <a:endParaRPr lang="en-US" sz="1000">
              <a:solidFill>
                <a:srgbClr val="000000"/>
              </a:solidFill>
            </a:endParaRPr>
          </a:p>
          <a:p>
            <a:pPr lvl="0"/>
            <a:r>
              <a:rPr lang="en-US" sz="1000">
                <a:solidFill>
                  <a:srgbClr val="000000"/>
                </a:solidFill>
              </a:rPr>
              <a:t>The Government of the United States has a royalty-free government-purpose license to use, duplicate, or disclose the work, in whole or in part and in any manner, and to have or permit others to do so, for government purposes pursuant to the copyright license under the clause at 252.227-7013 and 252.227-7013 Alternate I.</a:t>
            </a:r>
          </a:p>
          <a:p>
            <a:pPr lvl="0"/>
            <a:endParaRPr lang="en-US" sz="1000">
              <a:solidFill>
                <a:srgbClr val="000000"/>
              </a:solidFill>
            </a:endParaRPr>
          </a:p>
          <a:p>
            <a:pPr lvl="0"/>
            <a:r>
              <a:rPr lang="en-US" sz="1000">
                <a:solidFill>
                  <a:srgbClr val="000000"/>
                </a:solidFill>
              </a:rPr>
              <a:t>This material was prepared for the exclusive use of persons that have directly downloaded the materials from sei.cmu.edu and their students and clients.  If you did not download this material yourself, you may only use it for your own personal study  and may not be used for any other purpose without the written consent of permission@sei.cmu.edu. </a:t>
            </a:r>
          </a:p>
          <a:p>
            <a:pPr lvl="0"/>
            <a:endParaRPr lang="en-US" sz="1000">
              <a:solidFill>
                <a:srgbClr val="000000"/>
              </a:solidFill>
            </a:endParaRPr>
          </a:p>
          <a:p>
            <a:pPr lvl="0"/>
            <a:r>
              <a:rPr lang="en-US" sz="1000">
                <a:solidFill>
                  <a:srgbClr val="000000"/>
                </a:solidFill>
              </a:rPr>
              <a:t>DM-0000148</a:t>
            </a:r>
          </a:p>
        </p:txBody>
      </p:sp>
      <p:sp>
        <p:nvSpPr>
          <p:cNvPr id="4" name="Date Placeholder 3"/>
          <p:cNvSpPr>
            <a:spLocks noGrp="1"/>
          </p:cNvSpPr>
          <p:nvPr>
            <p:ph type="dt" sz="half" idx="10"/>
          </p:nvPr>
        </p:nvSpPr>
        <p:spPr/>
        <p:txBody>
          <a:bodyPr/>
          <a:lstStyle/>
          <a:p>
            <a:pPr>
              <a:defRPr/>
            </a:pPr>
            <a:fld id="{1D79193F-6084-4C21-9ECA-1423843FE68F}" type="datetime1">
              <a:rPr lang="en-US" smtClean="0"/>
              <a:pPr>
                <a:defRPr/>
              </a:pPr>
              <a:t>2/4/2013</a:t>
            </a:fld>
            <a:endParaRPr lang="en-US" dirty="0"/>
          </a:p>
        </p:txBody>
      </p:sp>
    </p:spTree>
    <p:extLst>
      <p:ext uri="{BB962C8B-B14F-4D97-AF65-F5344CB8AC3E}">
        <p14:creationId xmlns:p14="http://schemas.microsoft.com/office/powerpoint/2010/main" val="316101282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Goals </a:t>
            </a:r>
            <a:r>
              <a:rPr lang="en-US" baseline="-25000" dirty="0" smtClean="0"/>
              <a:t>1</a:t>
            </a:r>
            <a:endParaRPr lang="en-US" baseline="-25000" dirty="0"/>
          </a:p>
        </p:txBody>
      </p:sp>
      <p:sp>
        <p:nvSpPr>
          <p:cNvPr id="5" name="TextBox 4"/>
          <p:cNvSpPr txBox="1"/>
          <p:nvPr/>
        </p:nvSpPr>
        <p:spPr>
          <a:xfrm>
            <a:off x="322729" y="1239819"/>
            <a:ext cx="8444753" cy="4785926"/>
          </a:xfrm>
          <a:prstGeom prst="rect">
            <a:avLst/>
          </a:prstGeom>
          <a:noFill/>
        </p:spPr>
        <p:txBody>
          <a:bodyPr wrap="square" rtlCol="0">
            <a:spAutoFit/>
          </a:bodyPr>
          <a:lstStyle/>
          <a:p>
            <a:pPr algn="l">
              <a:spcAft>
                <a:spcPts val="600"/>
              </a:spcAft>
            </a:pPr>
            <a:r>
              <a:rPr lang="en-US" dirty="0" smtClean="0"/>
              <a:t>During this 2-day workshop, the SMART team elicits the following information from your organization:</a:t>
            </a:r>
          </a:p>
          <a:p>
            <a:pPr marL="742950" lvl="1" indent="-285750" algn="l">
              <a:spcBef>
                <a:spcPct val="0"/>
              </a:spcBef>
              <a:spcAft>
                <a:spcPts val="0"/>
              </a:spcAft>
              <a:buSzPct val="90000"/>
              <a:buFont typeface="Times" pitchFamily="18" charset="0"/>
              <a:buChar char="•"/>
              <a:defRPr/>
            </a:pPr>
            <a:r>
              <a:rPr lang="en-US" dirty="0" smtClean="0"/>
              <a:t>General information about the organization</a:t>
            </a:r>
          </a:p>
          <a:p>
            <a:pPr marL="742950" lvl="1" indent="-285750" algn="l">
              <a:spcBef>
                <a:spcPct val="0"/>
              </a:spcBef>
              <a:spcAft>
                <a:spcPts val="0"/>
              </a:spcAft>
              <a:buSzPct val="90000"/>
              <a:buFont typeface="Times" pitchFamily="18" charset="0"/>
              <a:buChar char="•"/>
              <a:defRPr/>
            </a:pPr>
            <a:r>
              <a:rPr lang="en-US" dirty="0" smtClean="0"/>
              <a:t>Goals and expectations about moving to SOA environments</a:t>
            </a:r>
          </a:p>
          <a:p>
            <a:pPr marL="742950" lvl="1" indent="-285750" algn="l">
              <a:spcBef>
                <a:spcPct val="0"/>
              </a:spcBef>
              <a:spcAft>
                <a:spcPts val="0"/>
              </a:spcAft>
              <a:buSzPct val="90000"/>
              <a:buFont typeface="Times" pitchFamily="18" charset="0"/>
              <a:buChar char="•"/>
              <a:defRPr/>
            </a:pPr>
            <a:r>
              <a:rPr lang="en-US" dirty="0" smtClean="0"/>
              <a:t>Current role of SOA within the organization</a:t>
            </a:r>
          </a:p>
          <a:p>
            <a:pPr marL="742950" lvl="1" indent="-285750" algn="l">
              <a:spcBef>
                <a:spcPct val="0"/>
              </a:spcBef>
              <a:spcAft>
                <a:spcPts val="0"/>
              </a:spcAft>
              <a:buSzPct val="90000"/>
              <a:buFont typeface="Times" pitchFamily="18" charset="0"/>
              <a:buChar char="•"/>
              <a:defRPr/>
            </a:pPr>
            <a:r>
              <a:rPr lang="en-US" dirty="0" smtClean="0"/>
              <a:t>Business drivers for SOA adoption</a:t>
            </a:r>
          </a:p>
          <a:p>
            <a:pPr marL="742950" lvl="1" indent="-285750" algn="l">
              <a:spcBef>
                <a:spcPct val="0"/>
              </a:spcBef>
              <a:spcAft>
                <a:spcPts val="0"/>
              </a:spcAft>
              <a:buSzPct val="90000"/>
              <a:buFont typeface="Times" pitchFamily="18" charset="0"/>
              <a:buChar char="•"/>
              <a:defRPr/>
            </a:pPr>
            <a:r>
              <a:rPr lang="en-US" dirty="0" smtClean="0"/>
              <a:t>Other factors (i.e., process, cost, risk, external) influencing SOA adoption</a:t>
            </a:r>
          </a:p>
          <a:p>
            <a:pPr marL="742950" lvl="1" indent="-285750" algn="l">
              <a:spcBef>
                <a:spcPct val="0"/>
              </a:spcBef>
              <a:spcAft>
                <a:spcPts val="0"/>
              </a:spcAft>
              <a:buSzPct val="90000"/>
              <a:buFont typeface="Times" pitchFamily="18" charset="0"/>
              <a:buChar char="•"/>
              <a:defRPr/>
            </a:pPr>
            <a:r>
              <a:rPr lang="en-US" dirty="0" smtClean="0"/>
              <a:t>Business processes known to be SOA candidates</a:t>
            </a:r>
          </a:p>
          <a:p>
            <a:pPr marL="742950" lvl="1" indent="-285750" algn="l">
              <a:spcBef>
                <a:spcPct val="0"/>
              </a:spcBef>
              <a:spcAft>
                <a:spcPts val="0"/>
              </a:spcAft>
              <a:buSzPct val="90000"/>
              <a:buFont typeface="Times" pitchFamily="18" charset="0"/>
              <a:buChar char="•"/>
              <a:defRPr/>
            </a:pPr>
            <a:r>
              <a:rPr lang="en-US" dirty="0" smtClean="0"/>
              <a:t>Limitations of the current software systems</a:t>
            </a:r>
          </a:p>
          <a:p>
            <a:pPr marL="742950" lvl="1" indent="-285750" algn="l">
              <a:spcBef>
                <a:spcPct val="0"/>
              </a:spcBef>
              <a:spcAft>
                <a:spcPts val="0"/>
              </a:spcAft>
              <a:buSzPct val="90000"/>
              <a:buFont typeface="Times" pitchFamily="18" charset="0"/>
              <a:buChar char="•"/>
              <a:defRPr/>
            </a:pPr>
            <a:r>
              <a:rPr lang="en-US" dirty="0" smtClean="0"/>
              <a:t>Expected impact of SOA adoption</a:t>
            </a:r>
          </a:p>
          <a:p>
            <a:pPr marL="742950" lvl="1" indent="-285750" algn="l">
              <a:spcBef>
                <a:spcPct val="0"/>
              </a:spcBef>
              <a:spcAft>
                <a:spcPts val="0"/>
              </a:spcAft>
              <a:buSzPct val="90000"/>
              <a:buFont typeface="Times" pitchFamily="18" charset="0"/>
              <a:buChar char="•"/>
              <a:defRPr/>
            </a:pPr>
            <a:r>
              <a:rPr lang="en-US" dirty="0" smtClean="0"/>
              <a:t>State of the legacy system assets</a:t>
            </a:r>
          </a:p>
          <a:p>
            <a:pPr marL="742950" lvl="1" indent="-285750" algn="l">
              <a:spcBef>
                <a:spcPct val="0"/>
              </a:spcBef>
              <a:spcAft>
                <a:spcPts val="0"/>
              </a:spcAft>
              <a:buSzPct val="90000"/>
              <a:buFont typeface="Times" pitchFamily="18" charset="0"/>
              <a:buChar char="•"/>
              <a:defRPr/>
            </a:pPr>
            <a:r>
              <a:rPr lang="en-US" dirty="0" smtClean="0"/>
              <a:t>Current IT architecture</a:t>
            </a:r>
          </a:p>
          <a:p>
            <a:pPr marL="742950" lvl="1" indent="-285750" algn="l">
              <a:spcBef>
                <a:spcPct val="0"/>
              </a:spcBef>
              <a:spcAft>
                <a:spcPts val="0"/>
              </a:spcAft>
              <a:buSzPct val="90000"/>
              <a:buFont typeface="Times" pitchFamily="18" charset="0"/>
              <a:buChar char="•"/>
              <a:defRPr/>
            </a:pPr>
            <a:r>
              <a:rPr lang="en-US" dirty="0" smtClean="0"/>
              <a:t>Governance within the organization</a:t>
            </a:r>
          </a:p>
          <a:p>
            <a:pPr marL="742950" lvl="1" indent="-285750" algn="l">
              <a:spcBef>
                <a:spcPct val="0"/>
              </a:spcBef>
              <a:spcAft>
                <a:spcPts val="0"/>
              </a:spcAft>
              <a:buSzPct val="90000"/>
              <a:buFont typeface="Times" pitchFamily="18" charset="0"/>
              <a:buChar char="•"/>
              <a:defRPr/>
            </a:pPr>
            <a:r>
              <a:rPr lang="en-US" dirty="0" smtClean="0"/>
              <a:t>Success criteria for evaluating any SOA adoption effort</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8138" y="304800"/>
            <a:ext cx="8501062" cy="387798"/>
          </a:xfrm>
          <a:prstGeom prst="rect">
            <a:avLst/>
          </a:prstGeom>
        </p:spPr>
        <p:txBody>
          <a:bodyPr/>
          <a:lstStyle/>
          <a:p>
            <a:pPr lvl="0" algn="l">
              <a:lnSpc>
                <a:spcPct val="90000"/>
              </a:lnSpc>
              <a:spcBef>
                <a:spcPct val="0"/>
              </a:spcBef>
              <a:defRPr/>
            </a:pPr>
            <a:r>
              <a:rPr lang="en-US" sz="2800" b="1" dirty="0" smtClean="0">
                <a:latin typeface="+mj-lt"/>
              </a:rPr>
              <a:t>Workshop Goals </a:t>
            </a:r>
            <a:r>
              <a:rPr lang="en-US" sz="2800" b="1" baseline="-25000" dirty="0" smtClean="0">
                <a:latin typeface="+mj-lt"/>
              </a:rPr>
              <a:t>2</a:t>
            </a:r>
            <a:endParaRPr kumimoji="0" lang="en-US" sz="2800" b="1" i="0" u="none" strike="noStrike" kern="0" cap="none" spc="0" normalizeH="0" baseline="-25000" noProof="0" dirty="0">
              <a:ln>
                <a:noFill/>
              </a:ln>
              <a:solidFill>
                <a:srgbClr val="FF0000"/>
              </a:solidFill>
              <a:effectLst/>
              <a:uLnTx/>
              <a:uFillTx/>
              <a:latin typeface="+mj-lt"/>
              <a:ea typeface="+mj-ea"/>
              <a:cs typeface="+mj-cs"/>
            </a:endParaRPr>
          </a:p>
        </p:txBody>
      </p:sp>
      <p:sp>
        <p:nvSpPr>
          <p:cNvPr id="3" name="Content Placeholder 2"/>
          <p:cNvSpPr txBox="1">
            <a:spLocks/>
          </p:cNvSpPr>
          <p:nvPr/>
        </p:nvSpPr>
        <p:spPr>
          <a:xfrm>
            <a:off x="355600" y="1371600"/>
            <a:ext cx="8407400" cy="4435475"/>
          </a:xfrm>
          <a:prstGeom prst="rect">
            <a:avLst/>
          </a:prstGeom>
        </p:spPr>
        <p:txBody>
          <a:bodyPr/>
          <a:lstStyle/>
          <a:p>
            <a:pPr marR="0" lvl="0" indent="-342900" algn="l" defTabSz="914400" rtl="0" eaLnBrk="1" fontAlgn="base" latinLnBrk="0" hangingPunct="1">
              <a:lnSpc>
                <a:spcPct val="100000"/>
              </a:lnSpc>
              <a:spcBef>
                <a:spcPct val="0"/>
              </a:spcBef>
              <a:spcAft>
                <a:spcPts val="0"/>
              </a:spcAft>
              <a:buClrTx/>
              <a:buSzPct val="70000"/>
              <a:buFontTx/>
              <a:buNone/>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At the end of the workshop we</a:t>
            </a:r>
            <a:r>
              <a:rPr kumimoji="0" lang="en-US" sz="2000" b="0" i="0" u="none" strike="noStrike" kern="0" cap="none" spc="0" normalizeH="0" noProof="0" dirty="0" smtClean="0">
                <a:ln>
                  <a:noFill/>
                </a:ln>
                <a:solidFill>
                  <a:schemeClr val="tx1"/>
                </a:solidFill>
                <a:effectLst/>
                <a:uLnTx/>
                <a:uFillTx/>
                <a:latin typeface="+mn-lt"/>
                <a:ea typeface="+mn-ea"/>
                <a:cs typeface="+mn-cs"/>
              </a:rPr>
              <a:t> will review and corroborate the findings from the workshop and plan next steps.</a:t>
            </a:r>
          </a:p>
          <a:p>
            <a:pPr marR="0" lvl="0" indent="-342900" algn="l" defTabSz="914400" rtl="0" eaLnBrk="1" fontAlgn="base" latinLnBrk="0" hangingPunct="1">
              <a:lnSpc>
                <a:spcPct val="100000"/>
              </a:lnSpc>
              <a:spcBef>
                <a:spcPct val="0"/>
              </a:spcBef>
              <a:spcAft>
                <a:spcPts val="0"/>
              </a:spcAft>
              <a:buClrTx/>
              <a:buSzPct val="70000"/>
              <a:buFontTx/>
              <a:buNone/>
              <a:tabLst/>
              <a:defRPr/>
            </a:pPr>
            <a:endParaRPr lang="en-US" kern="0" baseline="0" dirty="0" smtClean="0">
              <a:latin typeface="+mn-lt"/>
              <a:ea typeface="+mn-ea"/>
            </a:endParaRPr>
          </a:p>
          <a:p>
            <a:pPr marR="0" lvl="0" indent="-342900" algn="l" defTabSz="914400" rtl="0" eaLnBrk="1" fontAlgn="base" latinLnBrk="0" hangingPunct="1">
              <a:lnSpc>
                <a:spcPct val="100000"/>
              </a:lnSpc>
              <a:spcBef>
                <a:spcPct val="0"/>
              </a:spcBef>
              <a:spcAft>
                <a:spcPts val="0"/>
              </a:spcAft>
              <a:buClrTx/>
              <a:buSzPct val="70000"/>
              <a:buFontTx/>
              <a:buNone/>
              <a:tabLst/>
              <a:defRPr/>
            </a:pPr>
            <a:r>
              <a:rPr kumimoji="0" lang="en-US" b="0" i="0" u="none" strike="noStrike" kern="0" cap="none" spc="0" normalizeH="0" noProof="0" dirty="0" smtClean="0">
                <a:ln>
                  <a:noFill/>
                </a:ln>
                <a:effectLst/>
                <a:uLnTx/>
                <a:uFillTx/>
                <a:latin typeface="+mn-lt"/>
                <a:ea typeface="+mn-ea"/>
                <a:cs typeface="+mn-cs"/>
              </a:rPr>
              <a:t>The SMART Team will </a:t>
            </a:r>
            <a:r>
              <a:rPr kumimoji="0" lang="en-US" b="0" i="0" u="none" strike="noStrike" kern="0" cap="none" spc="0" normalizeH="0" baseline="0" noProof="0" dirty="0" smtClean="0">
                <a:ln>
                  <a:noFill/>
                </a:ln>
                <a:effectLst/>
                <a:uLnTx/>
                <a:uFillTx/>
                <a:latin typeface="+mn-lt"/>
              </a:rPr>
              <a:t>report back on the feasibility of SOA adoption</a:t>
            </a:r>
            <a:r>
              <a:rPr kumimoji="0" lang="en-US" b="0" i="0" u="none" strike="noStrike" kern="0" cap="none" spc="0" normalizeH="0" noProof="0" dirty="0" smtClean="0">
                <a:ln>
                  <a:noFill/>
                </a:ln>
                <a:effectLst/>
                <a:uLnTx/>
                <a:uFillTx/>
                <a:latin typeface="+mn-lt"/>
              </a:rPr>
              <a:t> and i</a:t>
            </a:r>
            <a:r>
              <a:rPr kumimoji="0" lang="en-US" b="0" i="0" u="none" strike="noStrike" kern="0" cap="none" spc="0" normalizeH="0" baseline="0" noProof="0" dirty="0" smtClean="0">
                <a:ln>
                  <a:noFill/>
                </a:ln>
                <a:effectLst/>
                <a:uLnTx/>
                <a:uFillTx/>
                <a:latin typeface="+mn-lt"/>
              </a:rPr>
              <a:t>f feasible, a recommended strategy for SOA adoption.</a:t>
            </a:r>
          </a:p>
          <a:p>
            <a:pPr marL="742950" marR="0" lvl="1" indent="-285750" algn="l" defTabSz="914400" rtl="0" eaLnBrk="1" fontAlgn="base" latinLnBrk="0" hangingPunct="1">
              <a:lnSpc>
                <a:spcPct val="100000"/>
              </a:lnSpc>
              <a:spcBef>
                <a:spcPct val="0"/>
              </a:spcBef>
              <a:spcAft>
                <a:spcPts val="0"/>
              </a:spcAft>
              <a:buClrTx/>
              <a:buSzPct val="90000"/>
              <a:buFont typeface="Times" pitchFamily="18" charset="0"/>
              <a:buChar char="•"/>
              <a:tabLst/>
              <a:defRPr/>
            </a:pPr>
            <a:endParaRPr kumimoji="0" lang="en-US" sz="1800" b="0" i="0" u="none" strike="noStrike" kern="0" cap="none" spc="0" normalizeH="0" baseline="0" noProof="0" dirty="0" smtClean="0">
              <a:ln>
                <a:noFill/>
              </a:ln>
              <a:solidFill>
                <a:srgbClr val="3F5367"/>
              </a:solidFill>
              <a:effectLst/>
              <a:uLnTx/>
              <a:uFillTx/>
              <a:latin typeface="+mn-lt"/>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sz="2400" b="1" dirty="0" smtClean="0">
                <a:solidFill>
                  <a:schemeClr val="tx2"/>
                </a:solidFill>
              </a:rPr>
              <a:t>The SMART Family</a:t>
            </a:r>
          </a:p>
          <a:p>
            <a:r>
              <a:rPr lang="en-US" sz="2400" dirty="0" smtClean="0"/>
              <a:t>Overview of SMART-AF</a:t>
            </a:r>
          </a:p>
          <a:p>
            <a:r>
              <a:rPr lang="en-US" sz="2400" dirty="0" smtClean="0"/>
              <a:t>Detailed Description of SMART-AF</a:t>
            </a:r>
          </a:p>
          <a:p>
            <a:endParaRPr lang="en-US" dirty="0" smtClean="0"/>
          </a:p>
          <a:p>
            <a:pPr lvl="1"/>
            <a:endParaRPr lang="en-US" dirty="0" smtClean="0"/>
          </a:p>
          <a:p>
            <a:endParaRPr lang="en-US" dirty="0" smtClean="0"/>
          </a:p>
          <a:p>
            <a:endParaRPr lang="en-US" dirty="0"/>
          </a:p>
        </p:txBody>
      </p:sp>
      <p:sp>
        <p:nvSpPr>
          <p:cNvPr id="6" name="Down Arrow 5"/>
          <p:cNvSpPr/>
          <p:nvPr/>
        </p:nvSpPr>
        <p:spPr bwMode="auto">
          <a:xfrm rot="5400000">
            <a:off x="3265170" y="1276350"/>
            <a:ext cx="426720" cy="571500"/>
          </a:xfrm>
          <a:prstGeom prst="downArrow">
            <a:avLst/>
          </a:prstGeom>
          <a:gradFill rotWithShape="1">
            <a:gsLst>
              <a:gs pos="0">
                <a:schemeClr val="tx2">
                  <a:lumMod val="20000"/>
                  <a:lumOff val="80000"/>
                </a:schemeClr>
              </a:gs>
              <a:gs pos="100000">
                <a:schemeClr val="bg1"/>
              </a:gs>
            </a:gsLst>
            <a:lin ang="5400000" scaled="1"/>
          </a:gra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a typeface="ＭＳ Ｐゴシック" pitchFamily="-63" charset="-12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SMART Family </a:t>
            </a:r>
            <a:r>
              <a:rPr lang="en-US" baseline="-25000" dirty="0" smtClean="0"/>
              <a:t>1</a:t>
            </a:r>
            <a:endParaRPr lang="en-US" baseline="-25000" dirty="0"/>
          </a:p>
        </p:txBody>
      </p:sp>
      <p:sp>
        <p:nvSpPr>
          <p:cNvPr id="3" name="Content Placeholder 2"/>
          <p:cNvSpPr>
            <a:spLocks noGrp="1"/>
          </p:cNvSpPr>
          <p:nvPr>
            <p:ph idx="1"/>
          </p:nvPr>
        </p:nvSpPr>
        <p:spPr/>
        <p:txBody>
          <a:bodyPr/>
          <a:lstStyle/>
          <a:p>
            <a:r>
              <a:rPr lang="en-US" dirty="0" smtClean="0"/>
              <a:t>SMART: SOA Migration, Adoption and Reuse Technique</a:t>
            </a:r>
          </a:p>
          <a:p>
            <a:r>
              <a:rPr lang="en-US" dirty="0" smtClean="0"/>
              <a:t>The SMART technique is useful for an organization that is planning to adopt SOA as an IT technology and strategy</a:t>
            </a:r>
          </a:p>
          <a:p>
            <a:r>
              <a:rPr lang="en-US" dirty="0" smtClean="0"/>
              <a:t>However, organizations may be in different stages: </a:t>
            </a:r>
          </a:p>
          <a:p>
            <a:pPr lvl="1">
              <a:buFont typeface="Arial" pitchFamily="34" charset="0"/>
              <a:buChar char="•"/>
            </a:pPr>
            <a:r>
              <a:rPr lang="en-US" dirty="0" smtClean="0"/>
              <a:t>An organization may be in an earlier or later stage in the SOA adoption process</a:t>
            </a:r>
          </a:p>
          <a:p>
            <a:pPr lvl="1">
              <a:buFont typeface="Arial" pitchFamily="34" charset="0"/>
              <a:buChar char="•"/>
            </a:pPr>
            <a:r>
              <a:rPr lang="en-US" dirty="0" smtClean="0"/>
              <a:t>There are multiple entry points to SOA adoption</a:t>
            </a:r>
          </a:p>
          <a:p>
            <a:pPr lvl="1">
              <a:buNone/>
            </a:pPr>
            <a:endParaRPr lang="en-US" dirty="0" smtClean="0"/>
          </a:p>
          <a:p>
            <a:r>
              <a:rPr lang="en-US" dirty="0" smtClean="0"/>
              <a:t>For that reason, we have developed several variations on the essential technique: the SMART Family</a:t>
            </a:r>
          </a:p>
          <a:p>
            <a:endParaRPr lang="en-US" dirty="0" smtClean="0"/>
          </a:p>
          <a:p>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dirty="0" smtClean="0"/>
              <a:t>The SMART Family </a:t>
            </a:r>
            <a:r>
              <a:rPr lang="en-US" baseline="-25000" dirty="0" smtClean="0"/>
              <a:t>2</a:t>
            </a:r>
          </a:p>
        </p:txBody>
      </p:sp>
      <p:sp>
        <p:nvSpPr>
          <p:cNvPr id="21" name="Rounded Rectangle 3"/>
          <p:cNvSpPr>
            <a:spLocks noChangeArrowheads="1"/>
          </p:cNvSpPr>
          <p:nvPr/>
        </p:nvSpPr>
        <p:spPr bwMode="auto">
          <a:xfrm>
            <a:off x="3886200" y="3698875"/>
            <a:ext cx="1409700" cy="828675"/>
          </a:xfrm>
          <a:prstGeom prst="roundRect">
            <a:avLst>
              <a:gd name="adj" fmla="val 16667"/>
            </a:avLst>
          </a:prstGeom>
          <a:solidFill>
            <a:srgbClr val="6699CC">
              <a:alpha val="59999"/>
            </a:srgbClr>
          </a:solidFill>
          <a:ln w="31750" algn="ctr">
            <a:solidFill>
              <a:srgbClr val="6699CC"/>
            </a:solidFill>
            <a:round/>
            <a:headEnd/>
            <a:tailEnd/>
          </a:ln>
        </p:spPr>
        <p:txBody>
          <a:bodyPr wrap="none" anchor="ctr"/>
          <a:lstStyle/>
          <a:p>
            <a:pPr algn="ctr"/>
            <a:r>
              <a:rPr lang="en-US" b="1"/>
              <a:t>SMART</a:t>
            </a:r>
          </a:p>
        </p:txBody>
      </p:sp>
      <p:sp>
        <p:nvSpPr>
          <p:cNvPr id="22" name="Rectangle 4"/>
          <p:cNvSpPr>
            <a:spLocks noChangeArrowheads="1"/>
          </p:cNvSpPr>
          <p:nvPr/>
        </p:nvSpPr>
        <p:spPr bwMode="auto">
          <a:xfrm>
            <a:off x="1266825" y="2794000"/>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dirty="0" smtClean="0"/>
              <a:t>SMART-AF</a:t>
            </a:r>
            <a:endParaRPr lang="en-US" sz="1600" dirty="0"/>
          </a:p>
        </p:txBody>
      </p:sp>
      <p:sp>
        <p:nvSpPr>
          <p:cNvPr id="23" name="TextBox 5"/>
          <p:cNvSpPr txBox="1">
            <a:spLocks noChangeArrowheads="1"/>
          </p:cNvSpPr>
          <p:nvPr/>
        </p:nvSpPr>
        <p:spPr bwMode="auto">
          <a:xfrm>
            <a:off x="762000" y="1627820"/>
            <a:ext cx="2492375" cy="1097736"/>
          </a:xfrm>
          <a:prstGeom prst="rect">
            <a:avLst/>
          </a:prstGeom>
          <a:noFill/>
          <a:ln w="9525">
            <a:noFill/>
            <a:miter lim="800000"/>
            <a:headEnd/>
            <a:tailEnd/>
          </a:ln>
        </p:spPr>
        <p:txBody>
          <a:bodyPr>
            <a:spAutoFit/>
          </a:bodyPr>
          <a:lstStyle/>
          <a:p>
            <a:pPr algn="ctr">
              <a:spcBef>
                <a:spcPct val="0"/>
              </a:spcBef>
              <a:spcAft>
                <a:spcPts val="400"/>
              </a:spcAft>
            </a:pPr>
            <a:r>
              <a:rPr lang="en-US" sz="1400" dirty="0" smtClean="0"/>
              <a:t>SOA Adoption Feasibility</a:t>
            </a:r>
            <a:endParaRPr lang="en-US" sz="1400" dirty="0"/>
          </a:p>
          <a:p>
            <a:pPr algn="ctr">
              <a:spcBef>
                <a:spcPct val="0"/>
              </a:spcBef>
            </a:pPr>
            <a:r>
              <a:rPr lang="en-US" sz="1200" dirty="0"/>
              <a:t>Helps an organization establish the feasibility </a:t>
            </a:r>
            <a:r>
              <a:rPr lang="en-US" sz="1200" dirty="0" smtClean="0"/>
              <a:t>of SOA adoption </a:t>
            </a:r>
            <a:r>
              <a:rPr lang="en-US" sz="1200" dirty="0"/>
              <a:t>and creates a high-level migration strategy if it is feasible</a:t>
            </a:r>
          </a:p>
        </p:txBody>
      </p:sp>
      <p:sp>
        <p:nvSpPr>
          <p:cNvPr id="24" name="Rectangle 6"/>
          <p:cNvSpPr>
            <a:spLocks noChangeArrowheads="1"/>
          </p:cNvSpPr>
          <p:nvPr/>
        </p:nvSpPr>
        <p:spPr bwMode="auto">
          <a:xfrm>
            <a:off x="3881438" y="24415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SMART-MP</a:t>
            </a:r>
          </a:p>
        </p:txBody>
      </p:sp>
      <p:sp>
        <p:nvSpPr>
          <p:cNvPr id="25" name="TextBox 7"/>
          <p:cNvSpPr txBox="1">
            <a:spLocks noChangeArrowheads="1"/>
          </p:cNvSpPr>
          <p:nvPr/>
        </p:nvSpPr>
        <p:spPr bwMode="auto">
          <a:xfrm>
            <a:off x="3343275" y="1179513"/>
            <a:ext cx="2495550" cy="1282700"/>
          </a:xfrm>
          <a:prstGeom prst="rect">
            <a:avLst/>
          </a:prstGeom>
          <a:noFill/>
          <a:ln w="9525">
            <a:noFill/>
            <a:miter lim="800000"/>
            <a:headEnd/>
            <a:tailEnd/>
          </a:ln>
        </p:spPr>
        <p:txBody>
          <a:bodyPr>
            <a:spAutoFit/>
          </a:bodyPr>
          <a:lstStyle/>
          <a:p>
            <a:pPr algn="ctr">
              <a:spcBef>
                <a:spcPct val="0"/>
              </a:spcBef>
              <a:spcAft>
                <a:spcPts val="400"/>
              </a:spcAft>
            </a:pPr>
            <a:r>
              <a:rPr lang="en-US" sz="1400"/>
              <a:t>Migration Pilot</a:t>
            </a:r>
          </a:p>
          <a:p>
            <a:pPr algn="ctr">
              <a:spcBef>
                <a:spcPct val="0"/>
              </a:spcBef>
            </a:pPr>
            <a:r>
              <a:rPr lang="en-US" sz="1200"/>
              <a:t>Helps an organization select a pilot project that includes a migration strategy with understanding of costs and risks involved</a:t>
            </a:r>
          </a:p>
        </p:txBody>
      </p:sp>
      <p:cxnSp>
        <p:nvCxnSpPr>
          <p:cNvPr id="27" name="Elbow Connector 26"/>
          <p:cNvCxnSpPr>
            <a:stCxn id="24" idx="2"/>
            <a:endCxn id="21" idx="0"/>
          </p:cNvCxnSpPr>
          <p:nvPr/>
        </p:nvCxnSpPr>
        <p:spPr bwMode="auto">
          <a:xfrm rot="5400000">
            <a:off x="4382294" y="3490119"/>
            <a:ext cx="419100" cy="1588"/>
          </a:xfrm>
          <a:prstGeom prst="bentConnector3">
            <a:avLst>
              <a:gd name="adj1" fmla="val 50000"/>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cxnSp>
        <p:nvCxnSpPr>
          <p:cNvPr id="28" name="Elbow Connector 12"/>
          <p:cNvCxnSpPr>
            <a:stCxn id="22" idx="3"/>
            <a:endCxn id="21" idx="1"/>
          </p:cNvCxnSpPr>
          <p:nvPr/>
        </p:nvCxnSpPr>
        <p:spPr bwMode="auto">
          <a:xfrm>
            <a:off x="2686050" y="3213100"/>
            <a:ext cx="1200150" cy="900113"/>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29" name="Rectangle 15"/>
          <p:cNvSpPr>
            <a:spLocks noChangeArrowheads="1"/>
          </p:cNvSpPr>
          <p:nvPr/>
        </p:nvSpPr>
        <p:spPr bwMode="auto">
          <a:xfrm>
            <a:off x="6343650" y="2794000"/>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SMART-ESP</a:t>
            </a:r>
          </a:p>
        </p:txBody>
      </p:sp>
      <p:sp>
        <p:nvSpPr>
          <p:cNvPr id="30" name="TextBox 16"/>
          <p:cNvSpPr txBox="1">
            <a:spLocks noChangeArrowheads="1"/>
          </p:cNvSpPr>
          <p:nvPr/>
        </p:nvSpPr>
        <p:spPr bwMode="auto">
          <a:xfrm>
            <a:off x="5805488" y="1845945"/>
            <a:ext cx="2495550" cy="912813"/>
          </a:xfrm>
          <a:prstGeom prst="rect">
            <a:avLst/>
          </a:prstGeom>
          <a:noFill/>
          <a:ln w="9525">
            <a:noFill/>
            <a:miter lim="800000"/>
            <a:headEnd/>
            <a:tailEnd/>
          </a:ln>
        </p:spPr>
        <p:txBody>
          <a:bodyPr>
            <a:spAutoFit/>
          </a:bodyPr>
          <a:lstStyle/>
          <a:p>
            <a:pPr algn="ctr">
              <a:spcBef>
                <a:spcPct val="0"/>
              </a:spcBef>
              <a:spcAft>
                <a:spcPts val="400"/>
              </a:spcAft>
            </a:pPr>
            <a:r>
              <a:rPr lang="en-US" sz="1400" dirty="0"/>
              <a:t>Enterprise Service Portfolio</a:t>
            </a:r>
          </a:p>
          <a:p>
            <a:pPr algn="ctr">
              <a:spcBef>
                <a:spcPct val="0"/>
              </a:spcBef>
            </a:pPr>
            <a:r>
              <a:rPr lang="en-US" sz="1200" dirty="0"/>
              <a:t>Helps an organization select and create services from its systems portfolio</a:t>
            </a:r>
          </a:p>
        </p:txBody>
      </p:sp>
      <p:cxnSp>
        <p:nvCxnSpPr>
          <p:cNvPr id="31" name="Elbow Connector 12"/>
          <p:cNvCxnSpPr>
            <a:stCxn id="29" idx="1"/>
            <a:endCxn id="21" idx="3"/>
          </p:cNvCxnSpPr>
          <p:nvPr/>
        </p:nvCxnSpPr>
        <p:spPr bwMode="auto">
          <a:xfrm rot="10800000" flipV="1">
            <a:off x="5295900" y="3213100"/>
            <a:ext cx="1047750" cy="900113"/>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2" name="Rectangle 22"/>
          <p:cNvSpPr>
            <a:spLocks noChangeArrowheads="1"/>
          </p:cNvSpPr>
          <p:nvPr/>
        </p:nvSpPr>
        <p:spPr bwMode="auto">
          <a:xfrm>
            <a:off x="1266825" y="40036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SMART-ENV</a:t>
            </a:r>
          </a:p>
        </p:txBody>
      </p:sp>
      <p:sp>
        <p:nvSpPr>
          <p:cNvPr id="33" name="TextBox 23"/>
          <p:cNvSpPr txBox="1">
            <a:spLocks noChangeArrowheads="1"/>
          </p:cNvSpPr>
          <p:nvPr/>
        </p:nvSpPr>
        <p:spPr bwMode="auto">
          <a:xfrm>
            <a:off x="790575" y="4841875"/>
            <a:ext cx="2371725" cy="1282700"/>
          </a:xfrm>
          <a:prstGeom prst="rect">
            <a:avLst/>
          </a:prstGeom>
          <a:noFill/>
          <a:ln w="9525">
            <a:noFill/>
            <a:miter lim="800000"/>
            <a:headEnd/>
            <a:tailEnd/>
          </a:ln>
        </p:spPr>
        <p:txBody>
          <a:bodyPr>
            <a:spAutoFit/>
          </a:bodyPr>
          <a:lstStyle/>
          <a:p>
            <a:pPr algn="ctr">
              <a:spcBef>
                <a:spcPct val="0"/>
              </a:spcBef>
              <a:spcAft>
                <a:spcPts val="400"/>
              </a:spcAft>
            </a:pPr>
            <a:r>
              <a:rPr lang="en-US" sz="1400"/>
              <a:t>SOA Environment</a:t>
            </a:r>
          </a:p>
          <a:p>
            <a:pPr algn="ctr">
              <a:spcBef>
                <a:spcPct val="0"/>
              </a:spcBef>
            </a:pPr>
            <a:r>
              <a:rPr lang="en-US" sz="1200"/>
              <a:t>Helps an organization understand a target SOA environment in detail, including associated costs and risks of migrating to that environment</a:t>
            </a:r>
          </a:p>
        </p:txBody>
      </p:sp>
      <p:cxnSp>
        <p:nvCxnSpPr>
          <p:cNvPr id="34" name="Elbow Connector 12"/>
          <p:cNvCxnSpPr>
            <a:stCxn id="32" idx="3"/>
            <a:endCxn id="21" idx="1"/>
          </p:cNvCxnSpPr>
          <p:nvPr/>
        </p:nvCxnSpPr>
        <p:spPr bwMode="auto">
          <a:xfrm flipV="1">
            <a:off x="2686050" y="4113213"/>
            <a:ext cx="1200150" cy="309562"/>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5" name="Rectangle 38"/>
          <p:cNvSpPr>
            <a:spLocks noChangeArrowheads="1"/>
          </p:cNvSpPr>
          <p:nvPr/>
        </p:nvSpPr>
        <p:spPr bwMode="auto">
          <a:xfrm>
            <a:off x="6343650" y="40036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SMART-SYS</a:t>
            </a:r>
          </a:p>
        </p:txBody>
      </p:sp>
      <p:cxnSp>
        <p:nvCxnSpPr>
          <p:cNvPr id="36" name="Elbow Connector 12"/>
          <p:cNvCxnSpPr>
            <a:stCxn id="35" idx="1"/>
            <a:endCxn id="21" idx="3"/>
          </p:cNvCxnSpPr>
          <p:nvPr/>
        </p:nvCxnSpPr>
        <p:spPr bwMode="auto">
          <a:xfrm rot="10800000">
            <a:off x="5295900" y="4113213"/>
            <a:ext cx="1047750" cy="309562"/>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7" name="TextBox 39"/>
          <p:cNvSpPr txBox="1">
            <a:spLocks noChangeArrowheads="1"/>
          </p:cNvSpPr>
          <p:nvPr/>
        </p:nvSpPr>
        <p:spPr bwMode="auto">
          <a:xfrm>
            <a:off x="5524500" y="4841875"/>
            <a:ext cx="3057525" cy="1314450"/>
          </a:xfrm>
          <a:prstGeom prst="rect">
            <a:avLst/>
          </a:prstGeom>
          <a:noFill/>
          <a:ln w="9525">
            <a:noFill/>
            <a:miter lim="800000"/>
            <a:headEnd/>
            <a:tailEnd/>
          </a:ln>
        </p:spPr>
        <p:txBody>
          <a:bodyPr>
            <a:spAutoFit/>
          </a:bodyPr>
          <a:lstStyle/>
          <a:p>
            <a:pPr algn="ctr">
              <a:spcBef>
                <a:spcPct val="0"/>
              </a:spcBef>
              <a:spcAft>
                <a:spcPts val="400"/>
              </a:spcAft>
            </a:pPr>
            <a:r>
              <a:rPr lang="en-US" sz="1400" dirty="0"/>
              <a:t>Service-Oriented Systems Development</a:t>
            </a:r>
          </a:p>
          <a:p>
            <a:pPr algn="ctr">
              <a:spcBef>
                <a:spcPct val="0"/>
              </a:spcBef>
            </a:pPr>
            <a:r>
              <a:rPr lang="en-US" sz="1200" dirty="0"/>
              <a:t>Helps an organization understand a complete service-oriented system—services, consumers, environment—including risk and cost data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SMART Family </a:t>
            </a:r>
            <a:r>
              <a:rPr lang="en-US" baseline="-25000" dirty="0" smtClean="0"/>
              <a:t>3</a:t>
            </a:r>
            <a:endParaRPr lang="en-US" baseline="-25000" dirty="0"/>
          </a:p>
        </p:txBody>
      </p:sp>
      <p:sp>
        <p:nvSpPr>
          <p:cNvPr id="11" name="Content Placeholder 10"/>
          <p:cNvSpPr>
            <a:spLocks noGrp="1"/>
          </p:cNvSpPr>
          <p:nvPr>
            <p:ph idx="1"/>
          </p:nvPr>
        </p:nvSpPr>
        <p:spPr/>
        <p:txBody>
          <a:bodyPr/>
          <a:lstStyle/>
          <a:p>
            <a:r>
              <a:rPr lang="en-US" dirty="0" smtClean="0"/>
              <a:t>All members of the SMART family follow essentially the same process, but the emphasis for each is on different aspects of SOA adoption and migration.</a:t>
            </a:r>
          </a:p>
          <a:p>
            <a:r>
              <a:rPr lang="en-US" dirty="0" smtClean="0"/>
              <a:t>The SMART-AF family member helps an organization establish the feasibility of SOA adoption and creates a high-level strategy if it is feasible</a:t>
            </a:r>
          </a:p>
          <a:p>
            <a:endParaRPr lang="en-US" dirty="0"/>
          </a:p>
        </p:txBody>
      </p:sp>
    </p:spTree>
  </p:cSld>
  <p:clrMapOvr>
    <a:masterClrMapping/>
  </p:clrMapOvr>
  <p:transition/>
</p:sld>
</file>

<file path=ppt/theme/theme1.xml><?xml version="1.0" encoding="utf-8"?>
<a:theme xmlns:a="http://schemas.openxmlformats.org/drawingml/2006/main" name="Migration of Legacy Components to SOA Environments v2-0 (In progress)">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80008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1">
          <a:gsLst>
            <a:gs pos="0">
              <a:srgbClr val="800000">
                <a:alpha val="58000"/>
              </a:srgbClr>
            </a:gs>
            <a:gs pos="100000">
              <a:schemeClr val="bg1"/>
            </a:gs>
          </a:gsLst>
          <a:lin ang="5400000" scaled="1"/>
        </a:gradFill>
        <a:ln w="28575" cap="flat" cmpd="sng" algn="ctr">
          <a:solidFill>
            <a:srgbClr val="800000"/>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2000" b="0" i="0" u="none" strike="noStrike" cap="none" normalizeH="0" baseline="0" dirty="0" smtClean="0">
            <a:ln>
              <a:noFill/>
            </a:ln>
            <a:solidFill>
              <a:schemeClr val="tx1"/>
            </a:solidFill>
            <a:effectLst/>
            <a:latin typeface="Arial" charset="0"/>
            <a:ea typeface="ＭＳ Ｐゴシック" pitchFamily="-63" charset="-128"/>
          </a:defRPr>
        </a:defPPr>
      </a:lstStyle>
    </a:spDef>
    <a:lnDef>
      <a:spPr bwMode="auto">
        <a:xfrm>
          <a:off x="0" y="0"/>
          <a:ext cx="1" cy="1"/>
        </a:xfrm>
        <a:custGeom>
          <a:avLst/>
          <a:gdLst/>
          <a:ahLst/>
          <a:cxnLst/>
          <a:rect l="0" t="0" r="0" b="0"/>
          <a:pathLst/>
        </a:custGeom>
        <a:gradFill rotWithShape="1">
          <a:gsLst>
            <a:gs pos="0">
              <a:schemeClr val="accent1"/>
            </a:gs>
            <a:gs pos="100000">
              <a:schemeClr val="bg1"/>
            </a:gs>
          </a:gsLst>
          <a:lin ang="5400000" scaled="1"/>
        </a:gradFill>
        <a:ln w="635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6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F88195A175F94E81717E789368D2C8" ma:contentTypeVersion="0" ma:contentTypeDescription="Create a new document." ma:contentTypeScope="" ma:versionID="bb37cc290966c38fe70de01da07313b4">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63A9107-D055-41F9-88A3-FA66D044F492}">
  <ds:schemaRefs>
    <ds:schemaRef ds:uri="http://schemas.microsoft.com/sharepoint/v3/contenttype/forms"/>
  </ds:schemaRefs>
</ds:datastoreItem>
</file>

<file path=customXml/itemProps2.xml><?xml version="1.0" encoding="utf-8"?>
<ds:datastoreItem xmlns:ds="http://schemas.openxmlformats.org/officeDocument/2006/customXml" ds:itemID="{35606169-CEB5-4E3E-9352-E3414123A92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29FEB869-07D1-41F1-AAC5-08CD5763B0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Migration of Legacy Components to SOA Environments v2-0 (In progress)</Template>
  <TotalTime>13075</TotalTime>
  <Words>2107</Words>
  <Application>Microsoft Office PowerPoint</Application>
  <PresentationFormat>On-screen Show (4:3)</PresentationFormat>
  <Paragraphs>415</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Migration of Legacy Components to SOA Environments v2-0 (In progress)</vt:lpstr>
      <vt:lpstr>Custom Design</vt:lpstr>
      <vt:lpstr>SMART-AF Workshop &lt;Organization&gt;</vt:lpstr>
      <vt:lpstr>Agenda</vt:lpstr>
      <vt:lpstr>Introductions</vt:lpstr>
      <vt:lpstr>Workshop Goals 1</vt:lpstr>
      <vt:lpstr>PowerPoint Presentation</vt:lpstr>
      <vt:lpstr>Outline</vt:lpstr>
      <vt:lpstr>The SMART Family 1</vt:lpstr>
      <vt:lpstr>The SMART Family 2</vt:lpstr>
      <vt:lpstr>The SMART Family 3</vt:lpstr>
      <vt:lpstr>Outline</vt:lpstr>
      <vt:lpstr>SMART-AF: SMART Adoption Feasibility</vt:lpstr>
      <vt:lpstr>Overall Content of SMART-AF </vt:lpstr>
      <vt:lpstr>Three Elements of SMART-AF</vt:lpstr>
      <vt:lpstr>SMART-AF Process Activities</vt:lpstr>
      <vt:lpstr>SMART Interview Guide - AF (SMIG-AF)</vt:lpstr>
      <vt:lpstr>SMART-AF SMIG Content</vt:lpstr>
      <vt:lpstr>SMART-AF Artifacts</vt:lpstr>
      <vt:lpstr>SMART-AF Engagement Artifacts</vt:lpstr>
      <vt:lpstr>Outline</vt:lpstr>
      <vt:lpstr>Establish Context: Goals</vt:lpstr>
      <vt:lpstr>Understand the Organization’s Structure and Mission</vt:lpstr>
      <vt:lpstr>Identify Goals and Expectations of SOA Adoption</vt:lpstr>
      <vt:lpstr>Determine the Current Role of SOA within the Organization   </vt:lpstr>
      <vt:lpstr>Analyze Business Intent: Goal</vt:lpstr>
      <vt:lpstr>Analyze Technical Intent: Goal</vt:lpstr>
      <vt:lpstr>Review Current Technology: Goal</vt:lpstr>
      <vt:lpstr>Establish Success Criteria: Goal</vt:lpstr>
      <vt:lpstr>Review and Corroborate Findings: Goal</vt:lpstr>
      <vt:lpstr>Make Feasibility Recommendation</vt:lpstr>
      <vt:lpstr>Final Products of SMART-AF</vt:lpstr>
      <vt:lpstr>PowerPoint Presentation</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SMART-AF Workshop &lt;Organization&gt;</dc:title>
  <dc:creator>Bass, Lewis &amp; Smith</dc:creator>
  <cp:lastModifiedBy>cdixon</cp:lastModifiedBy>
  <cp:revision>861</cp:revision>
  <dcterms:created xsi:type="dcterms:W3CDTF">2008-07-18T21:44:40Z</dcterms:created>
  <dcterms:modified xsi:type="dcterms:W3CDTF">2013-02-04T21:27:23Z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0x01010000F88195A175F94E81717E789368D2C8</vt:lpwstr>
  </property>
</Properties>
</file>